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78" r:id="rId4"/>
    <p:sldId id="266" r:id="rId5"/>
    <p:sldId id="268" r:id="rId6"/>
    <p:sldId id="267" r:id="rId7"/>
    <p:sldId id="269" r:id="rId8"/>
    <p:sldId id="281" r:id="rId9"/>
    <p:sldId id="271" r:id="rId10"/>
    <p:sldId id="282" r:id="rId11"/>
    <p:sldId id="283" r:id="rId12"/>
    <p:sldId id="284" r:id="rId13"/>
    <p:sldId id="273" r:id="rId14"/>
    <p:sldId id="272" r:id="rId15"/>
    <p:sldId id="492" r:id="rId16"/>
    <p:sldId id="270" r:id="rId17"/>
    <p:sldId id="490" r:id="rId18"/>
    <p:sldId id="491" r:id="rId19"/>
    <p:sldId id="489" r:id="rId20"/>
    <p:sldId id="486" r:id="rId21"/>
    <p:sldId id="496" r:id="rId22"/>
    <p:sldId id="488" r:id="rId23"/>
    <p:sldId id="487" r:id="rId24"/>
    <p:sldId id="493" r:id="rId25"/>
    <p:sldId id="494" r:id="rId26"/>
    <p:sldId id="495" r:id="rId27"/>
    <p:sldId id="275" r:id="rId28"/>
    <p:sldId id="276" r:id="rId2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8DB4"/>
    <a:srgbClr val="7ACAD2"/>
    <a:srgbClr val="CF4192"/>
    <a:srgbClr val="844291"/>
    <a:srgbClr val="6FA64B"/>
    <a:srgbClr val="B2C877"/>
    <a:srgbClr val="F0CEE1"/>
    <a:srgbClr val="E1CE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4BC973-05AA-16C3-A5F7-7188C171AEB1}" v="32" dt="2024-06-19T13:54:42.611"/>
    <p1510:client id="{80FE71AB-B55F-4608-9C7F-6C02429EA87D}" v="6" dt="2024-06-19T14:25:23.397"/>
    <p1510:client id="{FC078652-53EF-28D7-5DDD-A523EC4CDF3E}" v="3" dt="2024-06-19T14:29:39.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5AF90A-9323-4FB8-BD50-1546E9FE5882}" type="datetimeFigureOut">
              <a:t>6/19/2024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986DA-06FF-4679-B7AF-C3A532200E29}" type="slidenum">
              <a:t>‹#›</a:t>
            </a:fld>
            <a:endParaRPr lang="en-GB"/>
          </a:p>
        </p:txBody>
      </p:sp>
    </p:spTree>
    <p:extLst>
      <p:ext uri="{BB962C8B-B14F-4D97-AF65-F5344CB8AC3E}">
        <p14:creationId xmlns:p14="http://schemas.microsoft.com/office/powerpoint/2010/main" val="4156121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evoncarers.org.uk/information-and-advice/information/"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devoncarers.org.uk/information-and-advice/support-for-me/carers-assessment/" TargetMode="External"/><Relationship Id="rId4" Type="http://schemas.openxmlformats.org/officeDocument/2006/relationships/hyperlink" Target="https://devoncarers.org.uk/information-and-advice/self-help/"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Family Minds - PM; Heads Up; YMCA; Bounce; Exeter Community Initiatives; Esteem Team; Devon MH Alliance; Action E Devon; Normal Magic; Tor Support; Young Devon</a:t>
            </a:r>
            <a:endParaRPr lang="en-US"/>
          </a:p>
          <a:p>
            <a:r>
              <a:rPr lang="en-GB"/>
              <a:t>Family Minds Partnership is a group of organisations who are working alongside each other to better improve mental health support for Children, Young People and their Families across Devon.</a:t>
            </a:r>
            <a:endParaRPr lang="en-US"/>
          </a:p>
          <a:p>
            <a:r>
              <a:rPr lang="en-GB"/>
              <a:t>Our common purpose is to</a:t>
            </a:r>
            <a:endParaRPr lang="en-GB">
              <a:cs typeface="Calibri"/>
            </a:endParaRPr>
          </a:p>
          <a:p>
            <a:r>
              <a:rPr lang="en-GB"/>
              <a:t>ensure all family members are appropriately supported (including siblings), by working collaboratively</a:t>
            </a:r>
            <a:endParaRPr lang="en-GB">
              <a:cs typeface="Calibri"/>
            </a:endParaRPr>
          </a:p>
          <a:p>
            <a:r>
              <a:rPr lang="en-GB"/>
              <a:t> to increase the success rate of interventions that families receive, by taking a shared, holistic approach</a:t>
            </a:r>
            <a:endParaRPr lang="en-GB">
              <a:cs typeface="Calibri"/>
            </a:endParaRPr>
          </a:p>
          <a:p>
            <a:r>
              <a:rPr lang="en-GB"/>
              <a:t>share knowledge and ideas to achieve positive/best practice </a:t>
            </a:r>
            <a:endParaRPr lang="en-GB">
              <a:cs typeface="Calibri"/>
            </a:endParaRPr>
          </a:p>
          <a:p>
            <a:r>
              <a:rPr lang="en-GB"/>
              <a:t>have shared values, a shared language and shared messages, whilst delivering services in our own unique ways</a:t>
            </a:r>
            <a:endParaRPr lang="en-GB">
              <a:cs typeface="Calibri"/>
            </a:endParaRPr>
          </a:p>
          <a:p>
            <a:r>
              <a:rPr lang="en-GB"/>
              <a:t>pull services in to support our families, rather than simply signposting to an alternative service (no wrong front door)</a:t>
            </a:r>
            <a:endParaRPr lang="en-GB">
              <a:cs typeface="Calibri"/>
            </a:endParaRPr>
          </a:p>
          <a:p>
            <a:r>
              <a:rPr lang="en-GB"/>
              <a:t>continue to be a catalyst for change by capturing our journey and sharing the learning</a:t>
            </a:r>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6A5986DA-06FF-4679-B7AF-C3A532200E29}" type="slidenum">
              <a:rPr lang="en-GB" smtClean="0"/>
              <a:t>1</a:t>
            </a:fld>
            <a:endParaRPr lang="en-GB"/>
          </a:p>
        </p:txBody>
      </p:sp>
    </p:spTree>
    <p:extLst>
      <p:ext uri="{BB962C8B-B14F-4D97-AF65-F5344CB8AC3E}">
        <p14:creationId xmlns:p14="http://schemas.microsoft.com/office/powerpoint/2010/main" val="1256256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mn-lt"/>
                <a:cs typeface="+mn-lt"/>
              </a:rPr>
              <a:t>When a child has Special Education Needs, it’s important to understand and assess what additional support may be needed, this is referred to as schools making reasonable adjustments.</a:t>
            </a:r>
            <a:endParaRPr lang="en-US">
              <a:solidFill>
                <a:srgbClr val="444444"/>
              </a:solidFill>
              <a:ea typeface="+mn-lt"/>
              <a:cs typeface="+mn-lt"/>
            </a:endParaRPr>
          </a:p>
          <a:p>
            <a:endParaRPr lang="en-GB">
              <a:solidFill>
                <a:srgbClr val="444444"/>
              </a:solidFill>
              <a:ea typeface="+mn-lt"/>
              <a:cs typeface="+mn-lt"/>
            </a:endParaRPr>
          </a:p>
          <a:p>
            <a:r>
              <a:rPr lang="en-GB">
                <a:ea typeface="+mn-lt"/>
                <a:cs typeface="+mn-lt"/>
              </a:rPr>
              <a:t>Meeting the staff that will be working with your child will support your child to start building relationships with those individuals and help the staff to gain a better understanding of your child’s needs.</a:t>
            </a:r>
            <a:endParaRPr lang="en-US">
              <a:solidFill>
                <a:srgbClr val="444444"/>
              </a:solidFill>
              <a:ea typeface="+mn-lt"/>
              <a:cs typeface="+mn-lt"/>
            </a:endParaRPr>
          </a:p>
          <a:p>
            <a:endParaRPr lang="en-GB">
              <a:solidFill>
                <a:srgbClr val="444444"/>
              </a:solidFill>
              <a:ea typeface="+mn-lt"/>
              <a:cs typeface="+mn-lt"/>
            </a:endParaRPr>
          </a:p>
          <a:p>
            <a:r>
              <a:rPr lang="en-GB">
                <a:ea typeface="+mn-lt"/>
                <a:cs typeface="+mn-lt"/>
              </a:rPr>
              <a:t>Arranging an individual tour with follow-up visits can help address your child’s anxiety around this change.</a:t>
            </a:r>
          </a:p>
          <a:p>
            <a:endParaRPr lang="en-GB">
              <a:ea typeface="+mn-lt"/>
              <a:cs typeface="+mn-lt"/>
            </a:endParaRPr>
          </a:p>
          <a:p>
            <a:r>
              <a:rPr lang="en-GB" sz="1200">
                <a:cs typeface="Calibri"/>
              </a:rPr>
              <a:t>Many young people have sensory needs – this can include sensory information that they avoid, and sensations that they seek. Being aware of the likely sensory load of a new environment, the sights, sounds, smells, and likely forms of touch that they will experience in their day – is important – so they can be ready. Arming them with familiar and tolerable smells can be helpful, for example a tissue with their favourite smell.</a:t>
            </a:r>
          </a:p>
          <a:p>
            <a:endParaRPr lang="en-GB" sz="1200">
              <a:cs typeface="Calibri"/>
            </a:endParaRPr>
          </a:p>
          <a:p>
            <a:r>
              <a:rPr lang="en-GB" sz="1200">
                <a:cs typeface="Calibri"/>
              </a:rPr>
              <a:t>Thinking about ways to block out loud sounds or bright lights. But mainly just being ready. Some young people may find it helpful to have heard the school bell in advance to be prepared for example.</a:t>
            </a:r>
          </a:p>
          <a:p>
            <a:endParaRPr lang="en-GB" sz="1200">
              <a:cs typeface="Calibri"/>
            </a:endParaRPr>
          </a:p>
          <a:p>
            <a:r>
              <a:rPr lang="en-GB" sz="1200">
                <a:cs typeface="Calibri"/>
              </a:rPr>
              <a:t>Many young people can manage changes to their sensory environment, but while they are doing that their resilience to other change may be lower. At a time of great change, this is one aspect of the environment that can be considered and modified to some extent.</a:t>
            </a:r>
            <a:endParaRPr lang="en-GB" sz="1800">
              <a:ea typeface="Calibri"/>
              <a:cs typeface="Calibri"/>
            </a:endParaRPr>
          </a:p>
          <a:p>
            <a:endParaRPr lang="en-GB">
              <a:ea typeface="+mn-lt"/>
              <a:cs typeface="+mn-lt"/>
            </a:endParaRPr>
          </a:p>
          <a:p>
            <a:endParaRPr lang="en-GB"/>
          </a:p>
        </p:txBody>
      </p:sp>
      <p:sp>
        <p:nvSpPr>
          <p:cNvPr id="4" name="Slide Number Placeholder 3"/>
          <p:cNvSpPr>
            <a:spLocks noGrp="1"/>
          </p:cNvSpPr>
          <p:nvPr>
            <p:ph type="sldNum" sz="quarter" idx="5"/>
          </p:nvPr>
        </p:nvSpPr>
        <p:spPr/>
        <p:txBody>
          <a:bodyPr/>
          <a:lstStyle/>
          <a:p>
            <a:fld id="{6A5986DA-06FF-4679-B7AF-C3A532200E29}" type="slidenum">
              <a:rPr lang="en-GB" smtClean="0"/>
              <a:t>10</a:t>
            </a:fld>
            <a:endParaRPr lang="en-GB"/>
          </a:p>
        </p:txBody>
      </p:sp>
    </p:spTree>
    <p:extLst>
      <p:ext uri="{BB962C8B-B14F-4D97-AF65-F5344CB8AC3E}">
        <p14:creationId xmlns:p14="http://schemas.microsoft.com/office/powerpoint/2010/main" val="336300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Page Profiles are an effective way to communicate your child's preferences and support needs. These profiles provide a concise overview of your child's strengths and areas where they may need assistance. </a:t>
            </a:r>
            <a:endParaRPr lang="en-US">
              <a:cs typeface="Calibri" panose="020F0502020204030204"/>
            </a:endParaRPr>
          </a:p>
          <a:p>
            <a:endParaRPr lang="en-US"/>
          </a:p>
          <a:p>
            <a:r>
              <a:rPr lang="en-US"/>
              <a:t>You might find it useful to develop a tricky moments plan. This helps anticipate and address potential challenges your child may face in the school environment. By collaborating with your child and school staff, it ensures your child receives the support they need during these moments.</a:t>
            </a:r>
          </a:p>
          <a:p>
            <a:endParaRPr lang="en-US">
              <a:cs typeface="Calibri"/>
            </a:endParaRPr>
          </a:p>
          <a:p>
            <a:r>
              <a:rPr lang="en-US">
                <a:cs typeface="Calibri"/>
              </a:rPr>
              <a:t>If your child has an EHCP, </a:t>
            </a:r>
            <a:r>
              <a:rPr lang="en-US"/>
              <a:t>there should always be an annual review before a transfer to a new phase of education. DIAS have a wealth of information and resources to help you effectively collaborate with professionals and advocate for your child's needs in educational settings.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A5986DA-06FF-4679-B7AF-C3A532200E29}" type="slidenum">
              <a:rPr lang="en-GB"/>
              <a:t>11</a:t>
            </a:fld>
            <a:endParaRPr lang="en-GB"/>
          </a:p>
        </p:txBody>
      </p:sp>
    </p:spTree>
    <p:extLst>
      <p:ext uri="{BB962C8B-B14F-4D97-AF65-F5344CB8AC3E}">
        <p14:creationId xmlns:p14="http://schemas.microsoft.com/office/powerpoint/2010/main" val="3943661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 can be helpful to acknowledge that the young person may need more support, more visits, and their journey may look different. Their behaviour may reflect this. Social stories or other supports may be helpful </a:t>
            </a:r>
          </a:p>
          <a:p>
            <a:endParaRPr lang="en-GB">
              <a:cs typeface="Calibri" panose="020F0502020204030204"/>
            </a:endParaRPr>
          </a:p>
          <a:p>
            <a:r>
              <a:rPr lang="en-GB">
                <a:cs typeface="Calibri" panose="020F0502020204030204"/>
              </a:rPr>
              <a:t>Feedback - ideas</a:t>
            </a:r>
          </a:p>
        </p:txBody>
      </p:sp>
      <p:sp>
        <p:nvSpPr>
          <p:cNvPr id="4" name="Slide Number Placeholder 3"/>
          <p:cNvSpPr>
            <a:spLocks noGrp="1"/>
          </p:cNvSpPr>
          <p:nvPr>
            <p:ph type="sldNum" sz="quarter" idx="5"/>
          </p:nvPr>
        </p:nvSpPr>
        <p:spPr/>
        <p:txBody>
          <a:bodyPr/>
          <a:lstStyle/>
          <a:p>
            <a:fld id="{6A5986DA-06FF-4679-B7AF-C3A532200E29}" type="slidenum">
              <a:rPr lang="en-US"/>
              <a:t>12</a:t>
            </a:fld>
            <a:endParaRPr lang="en-US"/>
          </a:p>
        </p:txBody>
      </p:sp>
    </p:spTree>
    <p:extLst>
      <p:ext uri="{BB962C8B-B14F-4D97-AF65-F5344CB8AC3E}">
        <p14:creationId xmlns:p14="http://schemas.microsoft.com/office/powerpoint/2010/main" val="4004379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5986DA-06FF-4679-B7AF-C3A532200E29}" type="slidenum">
              <a:rPr lang="en-GB" smtClean="0"/>
              <a:t>13</a:t>
            </a:fld>
            <a:endParaRPr lang="en-GB"/>
          </a:p>
        </p:txBody>
      </p:sp>
    </p:spTree>
    <p:extLst>
      <p:ext uri="{BB962C8B-B14F-4D97-AF65-F5344CB8AC3E}">
        <p14:creationId xmlns:p14="http://schemas.microsoft.com/office/powerpoint/2010/main" val="2738734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will you communicate during the school day – could lead to a wider conversation about what social media is OK to use and when.</a:t>
            </a:r>
          </a:p>
          <a:p>
            <a:r>
              <a:rPr lang="en-US"/>
              <a:t>Focusing on support rather than fixing: this aims to promote solution focused living.</a:t>
            </a:r>
            <a:endParaRPr lang="en-GB"/>
          </a:p>
        </p:txBody>
      </p:sp>
      <p:sp>
        <p:nvSpPr>
          <p:cNvPr id="4" name="Slide Number Placeholder 3"/>
          <p:cNvSpPr>
            <a:spLocks noGrp="1"/>
          </p:cNvSpPr>
          <p:nvPr>
            <p:ph type="sldNum" sz="quarter" idx="5"/>
          </p:nvPr>
        </p:nvSpPr>
        <p:spPr/>
        <p:txBody>
          <a:bodyPr/>
          <a:lstStyle/>
          <a:p>
            <a:fld id="{6A5986DA-06FF-4679-B7AF-C3A532200E29}" type="slidenum">
              <a:rPr lang="en-GB"/>
              <a:t>14</a:t>
            </a:fld>
            <a:endParaRPr lang="en-GB"/>
          </a:p>
        </p:txBody>
      </p:sp>
    </p:spTree>
    <p:extLst>
      <p:ext uri="{BB962C8B-B14F-4D97-AF65-F5344CB8AC3E}">
        <p14:creationId xmlns:p14="http://schemas.microsoft.com/office/powerpoint/2010/main" val="1851850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It’s OK to step away from social media, some families put their phones to bed at agreed times during the day.</a:t>
            </a:r>
            <a:endParaRPr lang="en-US"/>
          </a:p>
          <a:p>
            <a:endParaRPr lang="en-GB">
              <a:ea typeface="Calibri"/>
              <a:cs typeface="Calibri"/>
            </a:endParaRPr>
          </a:p>
          <a:p>
            <a:r>
              <a:rPr lang="en-GB">
                <a:ea typeface="Calibri"/>
                <a:cs typeface="Calibri"/>
              </a:rPr>
              <a:t>Ideas in chat</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6A5986DA-06FF-4679-B7AF-C3A532200E29}" type="slidenum">
              <a:rPr lang="en-US"/>
              <a:t>15</a:t>
            </a:fld>
            <a:endParaRPr lang="en-US"/>
          </a:p>
        </p:txBody>
      </p:sp>
    </p:spTree>
    <p:extLst>
      <p:ext uri="{BB962C8B-B14F-4D97-AF65-F5344CB8AC3E}">
        <p14:creationId xmlns:p14="http://schemas.microsoft.com/office/powerpoint/2010/main" val="3883787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6A5986DA-06FF-4679-B7AF-C3A532200E29}" type="slidenum">
              <a:rPr lang="en-US"/>
              <a:t>16</a:t>
            </a:fld>
            <a:endParaRPr lang="en-US"/>
          </a:p>
        </p:txBody>
      </p:sp>
    </p:spTree>
    <p:extLst>
      <p:ext uri="{BB962C8B-B14F-4D97-AF65-F5344CB8AC3E}">
        <p14:creationId xmlns:p14="http://schemas.microsoft.com/office/powerpoint/2010/main" val="43219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It can be useful to talk about light hearted stories about your school days, however it’s also good to talk about the school system in an open way, reducing their expectations and explaining that there may be aspects that they might find boring or hard and that’s OK.</a:t>
            </a:r>
            <a:endParaRPr lang="en-US" sz="1800"/>
          </a:p>
          <a:p>
            <a:r>
              <a:rPr lang="en-US" sz="1800">
                <a:ea typeface="Calibri"/>
                <a:cs typeface="Calibri"/>
              </a:rPr>
              <a:t>Talking about how dull your day is going to be will encourage them to see they are not missing out on anything whilst they are at school.</a:t>
            </a:r>
          </a:p>
          <a:p>
            <a:r>
              <a:rPr lang="en-GB" sz="1800" i="0">
                <a:effectLst/>
                <a:latin typeface="Aptos" panose="020B0004020202020204" pitchFamily="34" charset="0"/>
                <a:ea typeface="Aptos" panose="020B0004020202020204" pitchFamily="34" charset="0"/>
                <a:cs typeface="Times New Roman" panose="02020603050405020304" pitchFamily="18" charset="0"/>
              </a:rPr>
              <a:t>Transitions can often feel emotional, with loss of the past as well as natural anxiety regarding the future. For some young people they may find the adjustment to secondary school potentially brings feelings associated with loss of daily contact with friends &amp; trusted adults. </a:t>
            </a:r>
          </a:p>
          <a:p>
            <a:r>
              <a:rPr lang="en-US">
                <a:ea typeface="Calibri"/>
                <a:cs typeface="Calibri"/>
              </a:rPr>
              <a:t>Discussing that all emotions are valid will help children to understand that humans are NOT HAPPY all the time.  We are complex human beings living in a complex world and we experience many different emotions over the course of a day.  It’s useful to explore different ways to process our emotions. This might be by distracting from them to help dial them down, perhaps when we are in a public place, such as a classroom.  Then finding time to release them in a safe way with people we trust and feel comfortable with.  Using different tools will help us to increase our tolerance of different emotions and feelings.</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A5986DA-06FF-4679-B7AF-C3A532200E29}" type="slidenum">
              <a:rPr lang="en-US"/>
              <a:t>17</a:t>
            </a:fld>
            <a:endParaRPr lang="en-US"/>
          </a:p>
        </p:txBody>
      </p:sp>
    </p:spTree>
    <p:extLst>
      <p:ext uri="{BB962C8B-B14F-4D97-AF65-F5344CB8AC3E}">
        <p14:creationId xmlns:p14="http://schemas.microsoft.com/office/powerpoint/2010/main" val="2026083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ideas</a:t>
            </a:r>
          </a:p>
        </p:txBody>
      </p:sp>
      <p:sp>
        <p:nvSpPr>
          <p:cNvPr id="4" name="Slide Number Placeholder 3"/>
          <p:cNvSpPr>
            <a:spLocks noGrp="1"/>
          </p:cNvSpPr>
          <p:nvPr>
            <p:ph type="sldNum" sz="quarter" idx="5"/>
          </p:nvPr>
        </p:nvSpPr>
        <p:spPr/>
        <p:txBody>
          <a:bodyPr/>
          <a:lstStyle/>
          <a:p>
            <a:fld id="{6A5986DA-06FF-4679-B7AF-C3A532200E29}" type="slidenum">
              <a:rPr lang="en-US"/>
              <a:t>18</a:t>
            </a:fld>
            <a:endParaRPr lang="en-US"/>
          </a:p>
        </p:txBody>
      </p:sp>
    </p:spTree>
    <p:extLst>
      <p:ext uri="{BB962C8B-B14F-4D97-AF65-F5344CB8AC3E}">
        <p14:creationId xmlns:p14="http://schemas.microsoft.com/office/powerpoint/2010/main" val="1600432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6A5986DA-06FF-4679-B7AF-C3A532200E29}" type="slidenum">
              <a:rPr lang="en-US"/>
              <a:t>19</a:t>
            </a:fld>
            <a:endParaRPr lang="en-US"/>
          </a:p>
        </p:txBody>
      </p:sp>
    </p:spTree>
    <p:extLst>
      <p:ext uri="{BB962C8B-B14F-4D97-AF65-F5344CB8AC3E}">
        <p14:creationId xmlns:p14="http://schemas.microsoft.com/office/powerpoint/2010/main" val="2304723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5986DA-06FF-4679-B7AF-C3A532200E29}" type="slidenum">
              <a:rPr lang="en-GB" smtClean="0"/>
              <a:t>2</a:t>
            </a:fld>
            <a:endParaRPr lang="en-GB"/>
          </a:p>
        </p:txBody>
      </p:sp>
    </p:spTree>
    <p:extLst>
      <p:ext uri="{BB962C8B-B14F-4D97-AF65-F5344CB8AC3E}">
        <p14:creationId xmlns:p14="http://schemas.microsoft.com/office/powerpoint/2010/main" val="3194956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a:t>Stress is the difference between reality </a:t>
            </a:r>
            <a:r>
              <a:rPr lang="en-GB">
                <a:effectLst/>
              </a:rPr>
              <a:t>and </a:t>
            </a:r>
            <a:r>
              <a:rPr lang="en-GB"/>
              <a:t>expectation.  The greater this gap</a:t>
            </a:r>
            <a:r>
              <a:rPr lang="en-GB">
                <a:effectLst/>
              </a:rPr>
              <a:t>, </a:t>
            </a:r>
            <a:r>
              <a:rPr lang="en-GB"/>
              <a:t>the</a:t>
            </a:r>
            <a:r>
              <a:rPr lang="en-GB">
                <a:effectLst/>
              </a:rPr>
              <a:t> </a:t>
            </a:r>
            <a:r>
              <a:rPr lang="en-GB"/>
              <a:t>greater </a:t>
            </a:r>
            <a:r>
              <a:rPr lang="en-GB">
                <a:effectLst/>
              </a:rPr>
              <a:t>the </a:t>
            </a:r>
            <a:r>
              <a:rPr lang="en-GB"/>
              <a:t>stress that we experience</a:t>
            </a:r>
            <a:r>
              <a:rPr lang="en-GB">
                <a:effectLst/>
              </a:rPr>
              <a:t>.</a:t>
            </a:r>
            <a:endParaRPr lang="en-US">
              <a:effectLst/>
            </a:endParaRPr>
          </a:p>
          <a:p>
            <a:pPr>
              <a:lnSpc>
                <a:spcPct val="107000"/>
              </a:lnSpc>
              <a:spcAft>
                <a:spcPts val="800"/>
              </a:spcAft>
            </a:pPr>
            <a:r>
              <a:rPr lang="en-GB"/>
              <a:t>So</a:t>
            </a:r>
            <a:r>
              <a:rPr lang="en-GB">
                <a:effectLst/>
              </a:rPr>
              <a:t>,</a:t>
            </a:r>
            <a:r>
              <a:rPr lang="en-GB"/>
              <a:t> let’s first consider the expectations of students at their new educational setting.  (click)</a:t>
            </a:r>
            <a:endParaRPr lang="en-US"/>
          </a:p>
          <a:p>
            <a:pPr>
              <a:lnSpc>
                <a:spcPct val="107000"/>
              </a:lnSpc>
              <a:spcAft>
                <a:spcPts val="800"/>
              </a:spcAft>
            </a:pPr>
            <a:r>
              <a:rPr lang="en-GB"/>
              <a:t>Now lets compare that to </a:t>
            </a:r>
            <a:r>
              <a:rPr lang="en-GB">
                <a:effectLst/>
              </a:rPr>
              <a:t>the </a:t>
            </a:r>
            <a:r>
              <a:rPr lang="en-GB"/>
              <a:t>reality. (click), </a:t>
            </a:r>
            <a:r>
              <a:rPr lang="en-GB">
                <a:effectLst/>
              </a:rPr>
              <a:t>the </a:t>
            </a:r>
            <a:r>
              <a:rPr lang="en-GB"/>
              <a:t>school is made up of many different factors and explaining them will help students to understand.  We cannot change </a:t>
            </a:r>
            <a:r>
              <a:rPr lang="en-GB">
                <a:effectLst/>
              </a:rPr>
              <a:t>the </a:t>
            </a:r>
            <a:r>
              <a:rPr lang="en-GB"/>
              <a:t>reality</a:t>
            </a:r>
            <a:r>
              <a:rPr lang="en-GB">
                <a:effectLst/>
              </a:rPr>
              <a:t>, </a:t>
            </a:r>
            <a:r>
              <a:rPr lang="en-GB"/>
              <a:t>it’s time to move on to a new educational setting </a:t>
            </a:r>
            <a:r>
              <a:rPr lang="en-GB">
                <a:effectLst/>
              </a:rPr>
              <a:t>and </a:t>
            </a:r>
            <a:r>
              <a:rPr lang="en-GB"/>
              <a:t>we are complex humans, finding our way in complex environments</a:t>
            </a:r>
            <a:r>
              <a:rPr lang="en-GB">
                <a:effectLst/>
              </a:rPr>
              <a:t>. </a:t>
            </a:r>
            <a:r>
              <a:rPr lang="en-GB"/>
              <a:t>So</a:t>
            </a:r>
            <a:r>
              <a:rPr lang="en-GB">
                <a:effectLst/>
              </a:rPr>
              <a:t>,</a:t>
            </a:r>
            <a:r>
              <a:rPr lang="en-GB"/>
              <a:t> our only option </a:t>
            </a:r>
            <a:r>
              <a:rPr lang="en-GB">
                <a:effectLst/>
              </a:rPr>
              <a:t>is </a:t>
            </a:r>
            <a:r>
              <a:rPr lang="en-GB"/>
              <a:t>to consider adjusting our expectations   (click)  to reduce </a:t>
            </a:r>
            <a:r>
              <a:rPr lang="en-GB">
                <a:effectLst/>
              </a:rPr>
              <a:t>that </a:t>
            </a:r>
            <a:r>
              <a:rPr lang="en-GB"/>
              <a:t>gap</a:t>
            </a:r>
            <a:r>
              <a:rPr lang="en-GB">
                <a:effectLst/>
              </a:rPr>
              <a:t>.</a:t>
            </a:r>
            <a:endParaRPr lang="en-US">
              <a:effectLst/>
            </a:endParaRPr>
          </a:p>
          <a:p>
            <a:pPr>
              <a:lnSpc>
                <a:spcPct val="107000"/>
              </a:lnSpc>
              <a:spcAft>
                <a:spcPts val="800"/>
              </a:spcAft>
            </a:pPr>
            <a:endParaRPr lang="en-GB">
              <a:effectLst/>
            </a:endParaRPr>
          </a:p>
          <a:p>
            <a:pPr>
              <a:lnSpc>
                <a:spcPct val="107000"/>
              </a:lnSpc>
              <a:spcAft>
                <a:spcPts val="800"/>
              </a:spcAft>
            </a:pPr>
            <a:r>
              <a:rPr lang="en-GB"/>
              <a:t>Now that </a:t>
            </a:r>
            <a:r>
              <a:rPr lang="en-GB">
                <a:effectLst/>
              </a:rPr>
              <a:t>our </a:t>
            </a:r>
            <a:r>
              <a:rPr lang="en-GB"/>
              <a:t>expectation is closer </a:t>
            </a:r>
            <a:r>
              <a:rPr lang="en-GB">
                <a:effectLst/>
              </a:rPr>
              <a:t>to the</a:t>
            </a:r>
            <a:r>
              <a:rPr lang="en-GB"/>
              <a:t> reality</a:t>
            </a:r>
            <a:r>
              <a:rPr lang="en-GB">
                <a:effectLst/>
              </a:rPr>
              <a:t>, the </a:t>
            </a:r>
            <a:r>
              <a:rPr lang="en-GB"/>
              <a:t>gap (click)  between the 2 decreases, meaning that </a:t>
            </a:r>
            <a:r>
              <a:rPr lang="en-GB">
                <a:effectLst/>
              </a:rPr>
              <a:t>‘</a:t>
            </a:r>
            <a:r>
              <a:rPr lang="en-GB"/>
              <a:t>stress gap</a:t>
            </a:r>
            <a:r>
              <a:rPr lang="en-GB">
                <a:effectLst/>
              </a:rPr>
              <a:t>’ </a:t>
            </a:r>
            <a:r>
              <a:rPr lang="en-GB"/>
              <a:t>reduces so </a:t>
            </a:r>
            <a:r>
              <a:rPr lang="en-GB">
                <a:effectLst/>
              </a:rPr>
              <a:t>we </a:t>
            </a:r>
            <a:r>
              <a:rPr lang="en-GB"/>
              <a:t>all experience less stress</a:t>
            </a:r>
            <a:r>
              <a:rPr lang="en-GB">
                <a:effectLst/>
              </a:rPr>
              <a:t>.</a:t>
            </a:r>
            <a:endParaRPr lang="en-US">
              <a:effectLst/>
            </a:endParaRPr>
          </a:p>
          <a:p>
            <a:pPr>
              <a:lnSpc>
                <a:spcPct val="107000"/>
              </a:lnSpc>
              <a:spcAft>
                <a:spcPts val="800"/>
              </a:spcAft>
            </a:pPr>
            <a:endParaRPr lang="en-GB">
              <a:effectLst/>
            </a:endParaRPr>
          </a:p>
          <a:p>
            <a:endParaRPr lang="en-GB" sz="1800">
              <a:ea typeface="Calibri"/>
              <a:cs typeface="Calibri"/>
            </a:endParaRPr>
          </a:p>
        </p:txBody>
      </p:sp>
      <p:sp>
        <p:nvSpPr>
          <p:cNvPr id="4" name="Slide Number Placeholder 3"/>
          <p:cNvSpPr>
            <a:spLocks noGrp="1"/>
          </p:cNvSpPr>
          <p:nvPr>
            <p:ph type="sldNum" sz="quarter" idx="5"/>
          </p:nvPr>
        </p:nvSpPr>
        <p:spPr/>
        <p:txBody>
          <a:bodyPr/>
          <a:lstStyle/>
          <a:p>
            <a:fld id="{AED881DF-DA63-4E41-A7A1-6B3803D18BFA}" type="slidenum">
              <a:rPr lang="en-GB" smtClean="0"/>
              <a:t>20</a:t>
            </a:fld>
            <a:endParaRPr lang="en-GB"/>
          </a:p>
        </p:txBody>
      </p:sp>
    </p:spTree>
    <p:extLst>
      <p:ext uri="{BB962C8B-B14F-4D97-AF65-F5344CB8AC3E}">
        <p14:creationId xmlns:p14="http://schemas.microsoft.com/office/powerpoint/2010/main" val="4185236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Calibri"/>
                <a:ea typeface="Calibri" panose="020F0502020204030204" pitchFamily="34" charset="0"/>
                <a:cs typeface="Calibri"/>
              </a:rPr>
              <a:t>When we're in control of things and we're not feeling overwhelmed or stressed, </a:t>
            </a:r>
            <a:r>
              <a:rPr lang="en-GB" sz="1800">
                <a:latin typeface="Calibri"/>
                <a:ea typeface="Calibri" panose="020F0502020204030204" pitchFamily="34" charset="0"/>
                <a:cs typeface="Calibri"/>
              </a:rPr>
              <a:t>then the</a:t>
            </a:r>
            <a:r>
              <a:rPr lang="en-GB" sz="1800">
                <a:effectLst/>
                <a:latin typeface="Calibri"/>
                <a:ea typeface="Calibri" panose="020F0502020204030204" pitchFamily="34" charset="0"/>
                <a:cs typeface="Calibri"/>
              </a:rPr>
              <a:t> front part of our brain, called the prefrontal cortex,</a:t>
            </a:r>
            <a:r>
              <a:rPr lang="en-GB" sz="1800">
                <a:latin typeface="Calibri"/>
                <a:ea typeface="Calibri" panose="020F0502020204030204" pitchFamily="34" charset="0"/>
                <a:cs typeface="Calibri"/>
              </a:rPr>
              <a:t> </a:t>
            </a:r>
            <a:r>
              <a:rPr lang="en-GB" sz="1800">
                <a:effectLst/>
                <a:latin typeface="Calibri"/>
                <a:ea typeface="Calibri" panose="020F0502020204030204" pitchFamily="34" charset="0"/>
                <a:cs typeface="Calibri"/>
              </a:rPr>
              <a:t>has tight control over thoughts and emotions and actions and helps us make decisions.</a:t>
            </a:r>
          </a:p>
          <a:p>
            <a:r>
              <a:rPr lang="en-GB" sz="1800">
                <a:effectLst/>
                <a:latin typeface="Calibri"/>
                <a:ea typeface="Calibri" panose="020F0502020204030204" pitchFamily="34" charset="0"/>
                <a:cs typeface="Calibri"/>
              </a:rPr>
              <a:t> </a:t>
            </a:r>
          </a:p>
          <a:p>
            <a:r>
              <a:rPr lang="en-GB" sz="1800">
                <a:effectLst/>
                <a:latin typeface="Calibri"/>
                <a:ea typeface="Calibri" panose="020F0502020204030204" pitchFamily="34" charset="0"/>
                <a:cs typeface="Calibri"/>
              </a:rPr>
              <a:t>But when we're stressed,</a:t>
            </a:r>
            <a:r>
              <a:rPr lang="en-GB" sz="1800">
                <a:latin typeface="Calibri"/>
                <a:ea typeface="Calibri" panose="020F0502020204030204" pitchFamily="34" charset="0"/>
                <a:cs typeface="Calibri"/>
              </a:rPr>
              <a:t>  </a:t>
            </a:r>
            <a:r>
              <a:rPr lang="en-GB" sz="1800">
                <a:effectLst/>
                <a:latin typeface="Calibri"/>
                <a:ea typeface="Calibri" panose="020F0502020204030204" pitchFamily="34" charset="0"/>
                <a:cs typeface="Calibri"/>
              </a:rPr>
              <a:t> the amygdala throws out all the adrenaline we have, represented by the red arrows, and the adrenaline is activating cortisol. In that situation,</a:t>
            </a:r>
            <a:r>
              <a:rPr lang="en-GB" sz="1800">
                <a:latin typeface="Calibri"/>
                <a:ea typeface="Calibri" panose="020F0502020204030204" pitchFamily="34" charset="0"/>
                <a:cs typeface="Calibri"/>
              </a:rPr>
              <a:t> </a:t>
            </a:r>
            <a:r>
              <a:rPr lang="en-GB" sz="1800">
                <a:effectLst/>
                <a:latin typeface="Calibri"/>
                <a:ea typeface="Calibri" panose="020F0502020204030204" pitchFamily="34" charset="0"/>
                <a:cs typeface="Calibri"/>
              </a:rPr>
              <a:t>the amygdala is capturing what's happening in that prefrontal cortex.</a:t>
            </a:r>
          </a:p>
          <a:p>
            <a:r>
              <a:rPr lang="en-GB" sz="1800">
                <a:effectLst/>
                <a:latin typeface="Calibri"/>
                <a:ea typeface="Calibri" panose="020F0502020204030204" pitchFamily="34" charset="0"/>
                <a:cs typeface="Calibri"/>
              </a:rPr>
              <a:t> </a:t>
            </a:r>
          </a:p>
          <a:p>
            <a:r>
              <a:rPr lang="en-GB" sz="1800">
                <a:effectLst/>
                <a:latin typeface="Calibri"/>
                <a:ea typeface="Calibri" panose="020F0502020204030204" pitchFamily="34" charset="0"/>
                <a:cs typeface="Calibri"/>
              </a:rPr>
              <a:t>This mean green arrows have gone and only the red arrows</a:t>
            </a:r>
            <a:r>
              <a:rPr lang="en-GB" sz="1800">
                <a:latin typeface="Calibri"/>
                <a:ea typeface="Calibri" panose="020F0502020204030204" pitchFamily="34" charset="0"/>
                <a:cs typeface="Calibri"/>
              </a:rPr>
              <a:t> remain, </a:t>
            </a:r>
            <a:r>
              <a:rPr lang="en-GB" sz="1800">
                <a:effectLst/>
                <a:latin typeface="Calibri"/>
                <a:ea typeface="Calibri" panose="020F0502020204030204" pitchFamily="34" charset="0"/>
                <a:cs typeface="Calibri"/>
              </a:rPr>
              <a:t>meaning</a:t>
            </a:r>
            <a:r>
              <a:rPr lang="en-GB" sz="1800">
                <a:latin typeface="Calibri"/>
                <a:ea typeface="Calibri" panose="020F0502020204030204" pitchFamily="34" charset="0"/>
                <a:cs typeface="Calibri"/>
              </a:rPr>
              <a:t> </a:t>
            </a:r>
            <a:r>
              <a:rPr lang="en-GB" sz="1800">
                <a:effectLst/>
                <a:latin typeface="Calibri"/>
                <a:ea typeface="Calibri" panose="020F0502020204030204" pitchFamily="34" charset="0"/>
                <a:cs typeface="Calibri"/>
              </a:rPr>
              <a:t> we've got weaker control of our thoughts – weaker control of the way we respond to our emotions</a:t>
            </a:r>
            <a:r>
              <a:rPr lang="en-GB" sz="1800">
                <a:latin typeface="Calibri"/>
                <a:ea typeface="Calibri" panose="020F0502020204030204" pitchFamily="34" charset="0"/>
                <a:cs typeface="Calibri"/>
              </a:rPr>
              <a:t> </a:t>
            </a:r>
            <a:r>
              <a:rPr lang="en-GB" sz="1800">
                <a:effectLst/>
                <a:latin typeface="Calibri"/>
                <a:ea typeface="Calibri" panose="020F0502020204030204" pitchFamily="34" charset="0"/>
                <a:cs typeface="Calibri"/>
              </a:rPr>
              <a:t>and weaker control</a:t>
            </a:r>
            <a:r>
              <a:rPr lang="en-GB" sz="1800">
                <a:latin typeface="Calibri"/>
                <a:ea typeface="Calibri" panose="020F0502020204030204" pitchFamily="34" charset="0"/>
                <a:cs typeface="Calibri"/>
              </a:rPr>
              <a:t> </a:t>
            </a:r>
            <a:r>
              <a:rPr lang="en-GB" sz="1800">
                <a:effectLst/>
                <a:latin typeface="Calibri"/>
                <a:ea typeface="Calibri" panose="020F0502020204030204" pitchFamily="34" charset="0"/>
                <a:cs typeface="Calibri"/>
              </a:rPr>
              <a:t> the</a:t>
            </a:r>
            <a:r>
              <a:rPr lang="en-GB" sz="1800">
                <a:latin typeface="Calibri"/>
                <a:ea typeface="Calibri" panose="020F0502020204030204" pitchFamily="34" charset="0"/>
                <a:cs typeface="Calibri"/>
              </a:rPr>
              <a:t> </a:t>
            </a:r>
            <a:r>
              <a:rPr lang="en-GB" sz="1800">
                <a:effectLst/>
                <a:latin typeface="Calibri"/>
                <a:ea typeface="Calibri" panose="020F0502020204030204" pitchFamily="34" charset="0"/>
                <a:cs typeface="Calibri"/>
              </a:rPr>
              <a:t> actions we take, because the amygdala has highjacked this ‘thinking’ part of our brain.</a:t>
            </a:r>
          </a:p>
          <a:p>
            <a:r>
              <a:rPr lang="en-GB" sz="1800">
                <a:effectLst/>
                <a:latin typeface="Calibri"/>
                <a:ea typeface="Calibri" panose="020F0502020204030204" pitchFamily="34" charset="0"/>
                <a:cs typeface="Calibri"/>
              </a:rPr>
              <a:t> </a:t>
            </a:r>
          </a:p>
          <a:p>
            <a:r>
              <a:rPr lang="en-GB" sz="1800">
                <a:effectLst/>
                <a:latin typeface="Calibri"/>
                <a:ea typeface="Calibri" panose="020F0502020204030204" pitchFamily="34" charset="0"/>
                <a:cs typeface="Calibri"/>
              </a:rPr>
              <a:t>When we are supporting someone it’s useful to remember this and question what is happening for those you’re supporting. Is this young person able to think for themselves or are they currently in a highly stressful situation and has the amygdala </a:t>
            </a:r>
            <a:r>
              <a:rPr lang="en-GB" sz="1800">
                <a:latin typeface="Calibri"/>
                <a:ea typeface="Calibri" panose="020F0502020204030204" pitchFamily="34" charset="0"/>
                <a:cs typeface="Calibri"/>
              </a:rPr>
              <a:t>hi-jacked</a:t>
            </a:r>
            <a:r>
              <a:rPr lang="en-GB" sz="1800">
                <a:effectLst/>
                <a:latin typeface="Calibri"/>
                <a:ea typeface="Calibri" panose="020F0502020204030204" pitchFamily="34" charset="0"/>
                <a:cs typeface="Calibri"/>
              </a:rPr>
              <a:t> their pre-frontal cortex?</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AED881DF-DA63-4E41-A7A1-6B3803D18BFA}" type="slidenum">
              <a:rPr lang="en-GB" smtClean="0"/>
              <a:t>21</a:t>
            </a:fld>
            <a:endParaRPr lang="en-GB"/>
          </a:p>
        </p:txBody>
      </p:sp>
    </p:spTree>
    <p:extLst>
      <p:ext uri="{BB962C8B-B14F-4D97-AF65-F5344CB8AC3E}">
        <p14:creationId xmlns:p14="http://schemas.microsoft.com/office/powerpoint/2010/main" val="240175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a:effectLst/>
                <a:latin typeface="Aptos"/>
                <a:ea typeface="Aptos" panose="020B0004020202020204" pitchFamily="34" charset="0"/>
                <a:cs typeface="Times New Roman" panose="02020603050405020304" pitchFamily="18" charset="0"/>
              </a:rPr>
              <a:t>It’s key to remember that our brains aren’t fully developed until we are 25. Particularly in our teenage years these signals from the prefrontal cortex are already weak, having much less control of our thoughts, emotions and actions.  Even when we’re not stressed we aren’t in full control.  An unstressed pre-adolescent won’t have full control of the thinking part of their brain</a:t>
            </a:r>
          </a:p>
          <a:p>
            <a:pPr>
              <a:lnSpc>
                <a:spcPct val="107000"/>
              </a:lnSpc>
              <a:spcAft>
                <a:spcPts val="800"/>
              </a:spcAft>
            </a:pPr>
            <a:r>
              <a:rPr lang="en-GB" sz="1200" kern="100">
                <a:effectLst/>
                <a:latin typeface="Aptos"/>
                <a:ea typeface="Aptos" panose="020B0004020202020204" pitchFamily="34" charset="0"/>
                <a:cs typeface="Times New Roman" panose="02020603050405020304" pitchFamily="18" charset="0"/>
              </a:rPr>
              <a:t>This can be useful to remember when we have a young person </a:t>
            </a:r>
            <a:r>
              <a:rPr lang="en-GB" kern="100">
                <a:latin typeface="Aptos"/>
                <a:ea typeface="Aptos" panose="020B0004020202020204" pitchFamily="34" charset="0"/>
                <a:cs typeface="Times New Roman" panose="02020603050405020304" pitchFamily="18" charset="0"/>
              </a:rPr>
              <a:t>in front</a:t>
            </a:r>
            <a:r>
              <a:rPr lang="en-GB" sz="1200" kern="100">
                <a:effectLst/>
                <a:latin typeface="Aptos"/>
                <a:ea typeface="Aptos" panose="020B0004020202020204" pitchFamily="34" charset="0"/>
                <a:cs typeface="Times New Roman" panose="02020603050405020304" pitchFamily="18" charset="0"/>
              </a:rPr>
              <a:t> of us: They have weaker control of their thoughts, weaker control of the way they respond to their emotions and weaker control of the actions that they take, with no logic relating to the consequences of those actions</a:t>
            </a:r>
            <a:r>
              <a:rPr lang="en-GB" kern="100">
                <a:latin typeface="Aptos"/>
                <a:ea typeface="Aptos" panose="020B0004020202020204" pitchFamily="34" charset="0"/>
                <a:cs typeface="Times New Roman" panose="02020603050405020304" pitchFamily="18" charset="0"/>
              </a:rPr>
              <a:t> </a:t>
            </a:r>
            <a:r>
              <a:rPr lang="en-GB" sz="1200" kern="100">
                <a:effectLst/>
                <a:latin typeface="Aptos"/>
                <a:ea typeface="Aptos" panose="020B0004020202020204" pitchFamily="34" charset="0"/>
                <a:cs typeface="Times New Roman" panose="02020603050405020304" pitchFamily="18" charset="0"/>
              </a:rPr>
              <a:t>because</a:t>
            </a:r>
            <a:r>
              <a:rPr lang="en-GB" kern="100">
                <a:latin typeface="Aptos"/>
                <a:ea typeface="Aptos" panose="020B0004020202020204" pitchFamily="34" charset="0"/>
                <a:cs typeface="Times New Roman" panose="02020603050405020304" pitchFamily="18" charset="0"/>
              </a:rPr>
              <a:t> </a:t>
            </a:r>
            <a:r>
              <a:rPr lang="en-GB" sz="1200" kern="100">
                <a:effectLst/>
                <a:latin typeface="Aptos"/>
                <a:ea typeface="Aptos" panose="020B0004020202020204" pitchFamily="34" charset="0"/>
                <a:cs typeface="Times New Roman" panose="02020603050405020304" pitchFamily="18" charset="0"/>
              </a:rPr>
              <a:t>in a</a:t>
            </a:r>
            <a:r>
              <a:rPr lang="en-GB" kern="100">
                <a:latin typeface="Aptos"/>
                <a:ea typeface="Aptos" panose="020B0004020202020204" pitchFamily="34" charset="0"/>
                <a:cs typeface="Times New Roman" panose="02020603050405020304" pitchFamily="18" charset="0"/>
              </a:rPr>
              <a:t> </a:t>
            </a:r>
            <a:r>
              <a:rPr lang="en-GB" sz="1200" kern="100">
                <a:effectLst/>
                <a:latin typeface="Aptos"/>
                <a:ea typeface="Aptos" panose="020B0004020202020204" pitchFamily="34" charset="0"/>
                <a:cs typeface="Times New Roman" panose="02020603050405020304" pitchFamily="18" charset="0"/>
              </a:rPr>
              <a:t>stressful situation the amygdala has </a:t>
            </a:r>
            <a:r>
              <a:rPr lang="en-GB" kern="100">
                <a:latin typeface="Aptos"/>
                <a:ea typeface="Aptos" panose="020B0004020202020204" pitchFamily="34" charset="0"/>
                <a:cs typeface="Times New Roman" panose="02020603050405020304" pitchFamily="18" charset="0"/>
              </a:rPr>
              <a:t>hi-jacked</a:t>
            </a:r>
            <a:r>
              <a:rPr lang="en-GB" sz="1200" kern="100">
                <a:effectLst/>
                <a:latin typeface="Aptos"/>
                <a:ea typeface="Aptos" panose="020B0004020202020204" pitchFamily="34" charset="0"/>
                <a:cs typeface="Times New Roman" panose="02020603050405020304" pitchFamily="18" charset="0"/>
              </a:rPr>
              <a:t> the thinking part of their brain.</a:t>
            </a:r>
          </a:p>
          <a:p>
            <a:endParaRPr lang="en-GB"/>
          </a:p>
        </p:txBody>
      </p:sp>
      <p:sp>
        <p:nvSpPr>
          <p:cNvPr id="4" name="Slide Number Placeholder 3"/>
          <p:cNvSpPr>
            <a:spLocks noGrp="1"/>
          </p:cNvSpPr>
          <p:nvPr>
            <p:ph type="sldNum" sz="quarter" idx="5"/>
          </p:nvPr>
        </p:nvSpPr>
        <p:spPr/>
        <p:txBody>
          <a:bodyPr/>
          <a:lstStyle/>
          <a:p>
            <a:fld id="{AED881DF-DA63-4E41-A7A1-6B3803D18BFA}" type="slidenum">
              <a:rPr lang="en-GB" smtClean="0"/>
              <a:t>22</a:t>
            </a:fld>
            <a:endParaRPr lang="en-GB"/>
          </a:p>
        </p:txBody>
      </p:sp>
    </p:spTree>
    <p:extLst>
      <p:ext uri="{BB962C8B-B14F-4D97-AF65-F5344CB8AC3E}">
        <p14:creationId xmlns:p14="http://schemas.microsoft.com/office/powerpoint/2010/main" val="221901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Feedback - How does this make you feel?  Might it change how you respond?</a:t>
            </a:r>
            <a:endParaRPr lang="en-US"/>
          </a:p>
        </p:txBody>
      </p:sp>
      <p:sp>
        <p:nvSpPr>
          <p:cNvPr id="4" name="Slide Number Placeholder 3"/>
          <p:cNvSpPr>
            <a:spLocks noGrp="1"/>
          </p:cNvSpPr>
          <p:nvPr>
            <p:ph type="sldNum" sz="quarter" idx="5"/>
          </p:nvPr>
        </p:nvSpPr>
        <p:spPr/>
        <p:txBody>
          <a:bodyPr/>
          <a:lstStyle/>
          <a:p>
            <a:fld id="{6A5986DA-06FF-4679-B7AF-C3A532200E29}" type="slidenum">
              <a:rPr lang="en-US"/>
              <a:t>23</a:t>
            </a:fld>
            <a:endParaRPr lang="en-US"/>
          </a:p>
        </p:txBody>
      </p:sp>
    </p:spTree>
    <p:extLst>
      <p:ext uri="{BB962C8B-B14F-4D97-AF65-F5344CB8AC3E}">
        <p14:creationId xmlns:p14="http://schemas.microsoft.com/office/powerpoint/2010/main" val="1662330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you register as a carer with Devon carers, they will also notify your GP of your caring status.  You are a carer if </a:t>
            </a:r>
            <a:r>
              <a:rPr lang="en-GB" b="1"/>
              <a:t>1. Do you look after someone?</a:t>
            </a:r>
            <a:endParaRPr lang="en-US"/>
          </a:p>
          <a:p>
            <a:r>
              <a:rPr lang="en-GB"/>
              <a:t>Remember a carer is not paid or a formal volunteer. If your answer is no to question 1, you are not a carer.</a:t>
            </a:r>
            <a:endParaRPr lang="en-US"/>
          </a:p>
          <a:p>
            <a:r>
              <a:rPr lang="en-GB"/>
              <a:t>If you answered yes to question 1, please answer the following three questions.</a:t>
            </a:r>
            <a:endParaRPr lang="en-US"/>
          </a:p>
          <a:p>
            <a:r>
              <a:rPr lang="en-GB" b="1"/>
              <a:t>2. Are you looking after yourself?</a:t>
            </a:r>
            <a:endParaRPr lang="en-US"/>
          </a:p>
          <a:p>
            <a:r>
              <a:rPr lang="en-GB" b="1"/>
              <a:t>3. Do you have support from family or friends in your caring role?</a:t>
            </a:r>
            <a:endParaRPr lang="en-US"/>
          </a:p>
          <a:p>
            <a:r>
              <a:rPr lang="en-GB" b="1"/>
              <a:t>4. Do you have all the help and support you need?</a:t>
            </a:r>
            <a:endParaRPr lang="en-US"/>
          </a:p>
          <a:p>
            <a:r>
              <a:rPr lang="en-GB"/>
              <a:t>If you answered yes to all of questions 2-4 please use our website to find out what </a:t>
            </a:r>
            <a:r>
              <a:rPr lang="en-GB">
                <a:hlinkClick r:id="rId3"/>
              </a:rPr>
              <a:t>information</a:t>
            </a:r>
            <a:r>
              <a:rPr lang="en-GB"/>
              <a:t> and </a:t>
            </a:r>
            <a:r>
              <a:rPr lang="en-GB">
                <a:hlinkClick r:id="rId4"/>
              </a:rPr>
              <a:t>self-help</a:t>
            </a:r>
            <a:r>
              <a:rPr lang="en-GB"/>
              <a:t> is available to you.</a:t>
            </a:r>
            <a:endParaRPr lang="en-GB">
              <a:ea typeface="Calibri"/>
              <a:cs typeface="Calibri"/>
            </a:endParaRPr>
          </a:p>
          <a:p>
            <a:r>
              <a:rPr lang="en-GB"/>
              <a:t>If you answered no to any of questions 2-4 please contact us to request an </a:t>
            </a:r>
            <a:r>
              <a:rPr lang="en-GB">
                <a:hlinkClick r:id="rId5"/>
              </a:rPr>
              <a:t>assessment</a:t>
            </a:r>
            <a:r>
              <a:rPr lang="en-GB"/>
              <a:t> of your needs.</a:t>
            </a:r>
          </a:p>
          <a:p>
            <a:endParaRPr lang="en-GB">
              <a:ea typeface="Calibri"/>
              <a:cs typeface="Calibri"/>
            </a:endParaRPr>
          </a:p>
          <a:p>
            <a:endParaRPr lang="en-GB"/>
          </a:p>
          <a:p>
            <a:endParaRPr lang="en-US">
              <a:ea typeface="Calibri"/>
              <a:cs typeface="Calibri"/>
            </a:endParaRPr>
          </a:p>
        </p:txBody>
      </p:sp>
      <p:sp>
        <p:nvSpPr>
          <p:cNvPr id="4" name="Slide Number Placeholder 3"/>
          <p:cNvSpPr>
            <a:spLocks noGrp="1"/>
          </p:cNvSpPr>
          <p:nvPr>
            <p:ph type="sldNum" sz="quarter" idx="5"/>
          </p:nvPr>
        </p:nvSpPr>
        <p:spPr/>
        <p:txBody>
          <a:bodyPr/>
          <a:lstStyle/>
          <a:p>
            <a:fld id="{6A5986DA-06FF-4679-B7AF-C3A532200E29}" type="slidenum">
              <a:rPr lang="en-US"/>
              <a:t>24</a:t>
            </a:fld>
            <a:endParaRPr lang="en-US"/>
          </a:p>
        </p:txBody>
      </p:sp>
    </p:spTree>
    <p:extLst>
      <p:ext uri="{BB962C8B-B14F-4D97-AF65-F5344CB8AC3E}">
        <p14:creationId xmlns:p14="http://schemas.microsoft.com/office/powerpoint/2010/main" val="2001391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Preparing yourself for the up coming ‘empty nest’ can be useful, especially when your youngest child moves on from a primary school setting.  Some parents find this hard,  no longer seeing their peers in the playgroup at school pick up time and swapping stories about how their children are getting on.  It’s useful to consider your own feelings and how your day might change.</a:t>
            </a:r>
          </a:p>
          <a:p>
            <a:endParaRPr lang="en-US">
              <a:ea typeface="Calibri"/>
              <a:cs typeface="Calibri"/>
            </a:endParaRPr>
          </a:p>
          <a:p>
            <a:r>
              <a:rPr lang="en-US">
                <a:ea typeface="Calibri"/>
                <a:cs typeface="Calibri"/>
              </a:rPr>
              <a:t>This also applies to practitioners and school staff who have been supporting a young person for many years.  Although you will have new students coming through, you may well also experience a sense of loss for those you have nurtured through their early childhood years.</a:t>
            </a:r>
          </a:p>
        </p:txBody>
      </p:sp>
      <p:sp>
        <p:nvSpPr>
          <p:cNvPr id="4" name="Slide Number Placeholder 3"/>
          <p:cNvSpPr>
            <a:spLocks noGrp="1"/>
          </p:cNvSpPr>
          <p:nvPr>
            <p:ph type="sldNum" sz="quarter" idx="5"/>
          </p:nvPr>
        </p:nvSpPr>
        <p:spPr/>
        <p:txBody>
          <a:bodyPr/>
          <a:lstStyle/>
          <a:p>
            <a:fld id="{6A5986DA-06FF-4679-B7AF-C3A532200E29}" type="slidenum">
              <a:rPr lang="en-US"/>
              <a:t>25</a:t>
            </a:fld>
            <a:endParaRPr lang="en-US"/>
          </a:p>
        </p:txBody>
      </p:sp>
    </p:spTree>
    <p:extLst>
      <p:ext uri="{BB962C8B-B14F-4D97-AF65-F5344CB8AC3E}">
        <p14:creationId xmlns:p14="http://schemas.microsoft.com/office/powerpoint/2010/main" val="3799804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Feedback - ideas for yourself</a:t>
            </a:r>
          </a:p>
        </p:txBody>
      </p:sp>
      <p:sp>
        <p:nvSpPr>
          <p:cNvPr id="4" name="Slide Number Placeholder 3"/>
          <p:cNvSpPr>
            <a:spLocks noGrp="1"/>
          </p:cNvSpPr>
          <p:nvPr>
            <p:ph type="sldNum" sz="quarter" idx="5"/>
          </p:nvPr>
        </p:nvSpPr>
        <p:spPr/>
        <p:txBody>
          <a:bodyPr/>
          <a:lstStyle/>
          <a:p>
            <a:fld id="{6A5986DA-06FF-4679-B7AF-C3A532200E29}" type="slidenum">
              <a:rPr lang="en-US"/>
              <a:t>26</a:t>
            </a:fld>
            <a:endParaRPr lang="en-US"/>
          </a:p>
        </p:txBody>
      </p:sp>
    </p:spTree>
    <p:extLst>
      <p:ext uri="{BB962C8B-B14F-4D97-AF65-F5344CB8AC3E}">
        <p14:creationId xmlns:p14="http://schemas.microsoft.com/office/powerpoint/2010/main" val="237253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5986DA-06FF-4679-B7AF-C3A532200E29}" type="slidenum">
              <a:rPr lang="en-GB" smtClean="0"/>
              <a:t>27</a:t>
            </a:fld>
            <a:endParaRPr lang="en-GB"/>
          </a:p>
        </p:txBody>
      </p:sp>
    </p:spTree>
    <p:extLst>
      <p:ext uri="{BB962C8B-B14F-4D97-AF65-F5344CB8AC3E}">
        <p14:creationId xmlns:p14="http://schemas.microsoft.com/office/powerpoint/2010/main" val="3875671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5986DA-06FF-4679-B7AF-C3A532200E29}" type="slidenum">
              <a:rPr lang="en-GB" smtClean="0"/>
              <a:t>28</a:t>
            </a:fld>
            <a:endParaRPr lang="en-GB"/>
          </a:p>
        </p:txBody>
      </p:sp>
    </p:spTree>
    <p:extLst>
      <p:ext uri="{BB962C8B-B14F-4D97-AF65-F5344CB8AC3E}">
        <p14:creationId xmlns:p14="http://schemas.microsoft.com/office/powerpoint/2010/main" val="421370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a:t>By supporting students to understand how to find their way around the school, we are addressing their fear and anxiety about moving from familiar surroundings to somewhere new and unfamiliar.  </a:t>
            </a:r>
            <a:endParaRPr lang="en-US"/>
          </a:p>
          <a:p>
            <a:pPr>
              <a:lnSpc>
                <a:spcPct val="107000"/>
              </a:lnSpc>
              <a:spcAft>
                <a:spcPts val="800"/>
              </a:spcAft>
            </a:pPr>
            <a:r>
              <a:rPr lang="en-GB"/>
              <a:t>It can be useful to use visuals, such as photographs/maps with colour coding, or online tours with clear markers of toilets/other important spaces.  They also offer an opportunity for families to reflect back on together over the summer holidays and on the first mornings at a new setting.</a:t>
            </a:r>
            <a:endParaRPr lang="en-US"/>
          </a:p>
          <a:p>
            <a:pPr>
              <a:lnSpc>
                <a:spcPct val="107000"/>
              </a:lnSpc>
              <a:spcAft>
                <a:spcPts val="800"/>
              </a:spcAft>
            </a:pPr>
            <a:r>
              <a:rPr lang="en-GB"/>
              <a:t>Holding a clothes swap event that includes uniform can be a great opportunity for new families to feel part of the school community.</a:t>
            </a:r>
            <a:endParaRPr lang="en-US"/>
          </a:p>
          <a:p>
            <a:pPr>
              <a:lnSpc>
                <a:spcPct val="107000"/>
              </a:lnSpc>
              <a:spcAft>
                <a:spcPts val="800"/>
              </a:spcAft>
            </a:pPr>
            <a:endParaRPr lang="en-GB"/>
          </a:p>
          <a:p>
            <a:pPr>
              <a:lnSpc>
                <a:spcPct val="107000"/>
              </a:lnSpc>
              <a:spcAft>
                <a:spcPts val="800"/>
              </a:spcAft>
            </a:pPr>
            <a:r>
              <a:rPr lang="en-GB"/>
              <a:t>Explaining how teaching methods have developed through primary school and expectations of secondary school will help to address student’s stress and fear around change.</a:t>
            </a:r>
            <a:endParaRPr lang="en-GB">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A5986DA-06FF-4679-B7AF-C3A532200E29}" type="slidenum">
              <a:rPr lang="en-GB"/>
              <a:t>3</a:t>
            </a:fld>
            <a:endParaRPr lang="en-GB"/>
          </a:p>
        </p:txBody>
      </p:sp>
    </p:spTree>
    <p:extLst>
      <p:ext uri="{BB962C8B-B14F-4D97-AF65-F5344CB8AC3E}">
        <p14:creationId xmlns:p14="http://schemas.microsoft.com/office/powerpoint/2010/main" val="4029046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a:t>My daughter was offered to go into the school the day before the start of term. During her visit we were able to go to all her classrooms, she was able to practice following her map to find them. The majority of the teachers were in their classrooms, and this was a great chance for Daisy to meet them. She was able to talk to the teachers about where it would be best to sit for her to hear and lip read. </a:t>
            </a:r>
            <a:endParaRPr lang="en-US"/>
          </a:p>
          <a:p>
            <a:pPr>
              <a:lnSpc>
                <a:spcPct val="107000"/>
              </a:lnSpc>
              <a:spcAft>
                <a:spcPts val="800"/>
              </a:spcAft>
            </a:pPr>
            <a:r>
              <a:rPr lang="en-GB"/>
              <a:t>This opportunity meant that Daisy went in the next day confident and with a lot of her questions answered. A lot of her worries had been reduced and she felt assured that she was going to be able to be access the work by being able to sit in a good place for her. </a:t>
            </a:r>
            <a:endParaRPr lang="en-US"/>
          </a:p>
          <a:p>
            <a:pPr>
              <a:lnSpc>
                <a:spcPct val="107000"/>
              </a:lnSpc>
              <a:spcAft>
                <a:spcPts val="800"/>
              </a:spcAft>
            </a:pPr>
            <a:r>
              <a:rPr lang="en-GB"/>
              <a:t>Daisy wasn’t particularly anxious about starting secondary school, but this couple of hours really did make a difference to her start to secondary school.</a:t>
            </a:r>
            <a:endParaRPr lang="en-US"/>
          </a:p>
          <a:p>
            <a:pPr>
              <a:lnSpc>
                <a:spcPct val="107000"/>
              </a:lnSpc>
              <a:spcAft>
                <a:spcPts val="800"/>
              </a:spcAft>
            </a:pPr>
            <a:r>
              <a:rPr lang="en-GB"/>
              <a:t>If this opportunity was offered to anxious students, I really think it could make a difference to the children’s experience of starting secondary school.</a:t>
            </a:r>
            <a:endParaRPr lang="en-US"/>
          </a:p>
          <a:p>
            <a:pPr>
              <a:lnSpc>
                <a:spcPct val="107000"/>
              </a:lnSpc>
              <a:spcAft>
                <a:spcPts val="800"/>
              </a:spcAft>
            </a:pPr>
            <a:r>
              <a:rPr lang="en-GB">
                <a:cs typeface="Calibri"/>
              </a:rPr>
              <a:t>Feedback - ideas</a:t>
            </a:r>
          </a:p>
          <a:p>
            <a:endParaRPr lang="en-GB">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A5986DA-06FF-4679-B7AF-C3A532200E29}" type="slidenum">
              <a:rPr lang="en-GB"/>
              <a:t>4</a:t>
            </a:fld>
            <a:endParaRPr lang="en-GB"/>
          </a:p>
        </p:txBody>
      </p:sp>
    </p:spTree>
    <p:extLst>
      <p:ext uri="{BB962C8B-B14F-4D97-AF65-F5344CB8AC3E}">
        <p14:creationId xmlns:p14="http://schemas.microsoft.com/office/powerpoint/2010/main" val="2625902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a:ea typeface="+mn-lt"/>
                <a:cs typeface="+mn-lt"/>
              </a:rPr>
              <a:t>By supporting students to understand how to find their way around the school, we are addressing their fear and anxiety about moving from familiar surroundings to somewhere new and unfamiliar.  </a:t>
            </a:r>
            <a:endParaRPr lang="en-US" sz="1200">
              <a:solidFill>
                <a:srgbClr val="444444"/>
              </a:solidFill>
              <a:ea typeface="+mn-lt"/>
              <a:cs typeface="+mn-lt"/>
            </a:endParaRPr>
          </a:p>
          <a:p>
            <a:pPr>
              <a:lnSpc>
                <a:spcPct val="107000"/>
              </a:lnSpc>
              <a:spcAft>
                <a:spcPts val="800"/>
              </a:spcAft>
            </a:pPr>
            <a:r>
              <a:rPr lang="en-GB" sz="1200">
                <a:ea typeface="+mn-lt"/>
                <a:cs typeface="+mn-lt"/>
              </a:rPr>
              <a:t>It can be useful to use visuals, such as photographs/maps with colour coding, or online tours with clear markers of toilets/other important spaces.  They also offer an opportunity for families to reflect back on together over the summer holidays and on the first mornings at a new setting.</a:t>
            </a:r>
            <a:endParaRPr lang="en-US" sz="1200">
              <a:solidFill>
                <a:srgbClr val="444444"/>
              </a:solidFill>
              <a:ea typeface="+mn-lt"/>
              <a:cs typeface="+mn-lt"/>
            </a:endParaRPr>
          </a:p>
          <a:p>
            <a:pPr>
              <a:lnSpc>
                <a:spcPct val="107000"/>
              </a:lnSpc>
              <a:spcAft>
                <a:spcPts val="800"/>
              </a:spcAft>
            </a:pPr>
            <a:r>
              <a:rPr lang="en-GB" sz="1200">
                <a:ea typeface="+mn-lt"/>
                <a:cs typeface="+mn-lt"/>
              </a:rPr>
              <a:t>Holding a clothes swap event that includes uniform can be a great opportunity for new families to feel part of the school community.</a:t>
            </a:r>
            <a:endParaRPr lang="en-US" sz="1200">
              <a:solidFill>
                <a:srgbClr val="444444"/>
              </a:solidFill>
              <a:ea typeface="+mn-lt"/>
              <a:cs typeface="+mn-lt"/>
            </a:endParaRPr>
          </a:p>
          <a:p>
            <a:pPr>
              <a:lnSpc>
                <a:spcPct val="107000"/>
              </a:lnSpc>
              <a:spcAft>
                <a:spcPts val="800"/>
              </a:spcAft>
            </a:pPr>
            <a:r>
              <a:rPr lang="en-GB" sz="1200">
                <a:ea typeface="+mn-lt"/>
                <a:cs typeface="+mn-lt"/>
              </a:rPr>
              <a:t>Explaining how teaching methods have developed through primary school and expectations of secondary school will help to address student’s stress and fear around change.</a:t>
            </a:r>
            <a:endParaRPr lang="en-US" sz="1200">
              <a:ea typeface="+mn-lt"/>
              <a:cs typeface="+mn-lt"/>
            </a:endParaRPr>
          </a:p>
          <a:p>
            <a:endParaRPr lang="en-GB"/>
          </a:p>
        </p:txBody>
      </p:sp>
      <p:sp>
        <p:nvSpPr>
          <p:cNvPr id="4" name="Slide Number Placeholder 3"/>
          <p:cNvSpPr>
            <a:spLocks noGrp="1"/>
          </p:cNvSpPr>
          <p:nvPr>
            <p:ph type="sldNum" sz="quarter" idx="5"/>
          </p:nvPr>
        </p:nvSpPr>
        <p:spPr/>
        <p:txBody>
          <a:bodyPr/>
          <a:lstStyle/>
          <a:p>
            <a:fld id="{6A5986DA-06FF-4679-B7AF-C3A532200E29}" type="slidenum">
              <a:rPr lang="en-GB" smtClean="0"/>
              <a:t>5</a:t>
            </a:fld>
            <a:endParaRPr lang="en-GB"/>
          </a:p>
        </p:txBody>
      </p:sp>
    </p:spTree>
    <p:extLst>
      <p:ext uri="{BB962C8B-B14F-4D97-AF65-F5344CB8AC3E}">
        <p14:creationId xmlns:p14="http://schemas.microsoft.com/office/powerpoint/2010/main" val="1442385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 can be useful for parents &amp; caregivers to explain to their young person that the school policies are created with best intentions and are created to support equity within the school, but that we are all human and due to a number of factors, sometimes the polices may not be implemented consistently.</a:t>
            </a:r>
            <a:endParaRPr lang="en-US"/>
          </a:p>
        </p:txBody>
      </p:sp>
      <p:sp>
        <p:nvSpPr>
          <p:cNvPr id="4" name="Slide Number Placeholder 3"/>
          <p:cNvSpPr>
            <a:spLocks noGrp="1"/>
          </p:cNvSpPr>
          <p:nvPr>
            <p:ph type="sldNum" sz="quarter" idx="5"/>
          </p:nvPr>
        </p:nvSpPr>
        <p:spPr/>
        <p:txBody>
          <a:bodyPr/>
          <a:lstStyle/>
          <a:p>
            <a:fld id="{6A5986DA-06FF-4679-B7AF-C3A532200E29}" type="slidenum">
              <a:rPr lang="en-GB"/>
              <a:t>6</a:t>
            </a:fld>
            <a:endParaRPr lang="en-GB"/>
          </a:p>
        </p:txBody>
      </p:sp>
    </p:spTree>
    <p:extLst>
      <p:ext uri="{BB962C8B-B14F-4D97-AF65-F5344CB8AC3E}">
        <p14:creationId xmlns:p14="http://schemas.microsoft.com/office/powerpoint/2010/main" val="478040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It’s likely that your child will be asked to name friends that they’d like to be with when they move schools.  It might be useful to take some time to discuss this with your child and support them to consider which friends might be a good option in their new surroundings</a:t>
            </a:r>
          </a:p>
          <a:p>
            <a:endParaRPr lang="en-GB"/>
          </a:p>
          <a:p>
            <a:r>
              <a:rPr lang="en-US"/>
              <a:t>You can help your child think through what sort of “helpers” they have in their life. For example: </a:t>
            </a:r>
            <a:endParaRPr lang="en-US">
              <a:cs typeface="Calibri"/>
            </a:endParaRPr>
          </a:p>
          <a:p>
            <a:r>
              <a:rPr lang="en-US"/>
              <a:t>Do you have family friends that have known you for absolutely forever? Do you have friends at school that you look forward to catching up with and look after you? Do you have adults in addition to your parents that are trusted sources of advice? Do you have a best friend or two that you couldn’t imagine not trusting at all times? All of these people are really important to us being able to grow and thrive as humans.</a:t>
            </a:r>
            <a:endParaRPr lang="en-GB">
              <a:cs typeface="Calibri"/>
            </a:endParaRPr>
          </a:p>
          <a:p>
            <a:endParaRPr lang="en-US"/>
          </a:p>
          <a:p>
            <a:r>
              <a:rPr lang="en-US"/>
              <a:t>As you transition from primary and secondary school the number of potential friends and acquaintances that you will connect with and become a part of the helpers in your life will grow. It is a great opportunity to get to know some new people and think about the sort of people that you want to have around you to help you flourish and thrive. It may also be that some of the friends you had in primary school will slip away and stop being so close. That is absolutely ok if that is something you are alright with, because our friends do change as we work our way through life. Some of your friends will go, but you may also get loads of new friends.</a:t>
            </a:r>
            <a:endParaRPr lang="en-GB"/>
          </a:p>
          <a:p>
            <a:endParaRPr lang="en-US"/>
          </a:p>
          <a:p>
            <a:r>
              <a:rPr lang="en-US"/>
              <a:t>Find those peers that seem to understand you, that you feel safe with. Let them get to know you and be curious about who they are.</a:t>
            </a:r>
            <a:endParaRPr lang="en-GB"/>
          </a:p>
          <a:p>
            <a:endParaRPr lang="en-GB">
              <a:cs typeface="Calibri"/>
            </a:endParaRPr>
          </a:p>
          <a:p>
            <a:endParaRPr lang="en-GB"/>
          </a:p>
          <a:p>
            <a:r>
              <a:rPr lang="en-GB"/>
              <a:t>You can help them to understand that their existing friends may be going to a different school and agree the practicalities of whether they can still meet outside of school?</a:t>
            </a:r>
            <a:endParaRPr lang="en-GB">
              <a:cs typeface="Calibri"/>
            </a:endParaRPr>
          </a:p>
          <a:p>
            <a:endParaRPr lang="en-GB">
              <a:cs typeface="Calibri"/>
            </a:endParaRPr>
          </a:p>
          <a:p>
            <a:r>
              <a:rPr lang="en-GB">
                <a:cs typeface="Calibri"/>
              </a:rPr>
              <a:t>Feedback - friendship - Mags</a:t>
            </a:r>
          </a:p>
          <a:p>
            <a:endParaRPr lang="en-GB"/>
          </a:p>
          <a:p>
            <a:endParaRPr lang="en-GB"/>
          </a:p>
          <a:p>
            <a:endParaRPr lang="en-GB">
              <a:cs typeface="Calibri" panose="020F0502020204030204"/>
            </a:endParaRPr>
          </a:p>
          <a:p>
            <a:endParaRPr lang="en-GB"/>
          </a:p>
          <a:p>
            <a:endParaRPr lang="en-GB">
              <a:ea typeface="Calibri"/>
              <a:cs typeface="Calibri"/>
            </a:endParaRPr>
          </a:p>
          <a:p>
            <a:endParaRPr lang="en-GB">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A5986DA-06FF-4679-B7AF-C3A532200E29}" type="slidenum">
              <a:rPr lang="en-GB"/>
              <a:t>7</a:t>
            </a:fld>
            <a:endParaRPr lang="en-GB"/>
          </a:p>
        </p:txBody>
      </p:sp>
    </p:spTree>
    <p:extLst>
      <p:ext uri="{BB962C8B-B14F-4D97-AF65-F5344CB8AC3E}">
        <p14:creationId xmlns:p14="http://schemas.microsoft.com/office/powerpoint/2010/main" val="3255834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Preparing at home and practicing routines helps to make school days more predictable and is likely to reduce stress and anxiety as the routines become more familiar.  It also provides an opportunity for children and young people to get things wrong when there isn’t the pressure to be somewhere at a given time and where you can support them to understand this is simply the First Attempt In Learning, rather than them feeling they’ve failed.</a:t>
            </a:r>
          </a:p>
          <a:p>
            <a:endParaRPr lang="en-US">
              <a:ea typeface="Calibri"/>
              <a:cs typeface="Calibri"/>
            </a:endParaRPr>
          </a:p>
          <a:p>
            <a:r>
              <a:rPr lang="en-US">
                <a:ea typeface="Calibri"/>
                <a:cs typeface="Calibri"/>
              </a:rPr>
              <a:t>Replacing toys with keyrings offers an opportunity for a child to still have something that supports their sensory seeking </a:t>
            </a:r>
            <a:r>
              <a:rPr lang="en-US" err="1">
                <a:ea typeface="Calibri"/>
                <a:cs typeface="Calibri"/>
              </a:rPr>
              <a:t>behaviour</a:t>
            </a:r>
            <a:r>
              <a:rPr lang="en-US">
                <a:ea typeface="Calibri"/>
                <a:cs typeface="Calibri"/>
              </a:rPr>
              <a:t>, which might in turn support their resilience in stressful situations, particularly in new surroundings.  Again, introducing this BEFORE their first day, providing them with an opportunity for this to become familiar.  This is similar to wearing-in their uniform, so that if feels more comfortable and familiar.</a:t>
            </a:r>
          </a:p>
          <a:p>
            <a:endParaRPr lang="en-US">
              <a:ea typeface="Calibri"/>
              <a:cs typeface="Calibri"/>
            </a:endParaRPr>
          </a:p>
          <a:p>
            <a:r>
              <a:rPr lang="en-US">
                <a:ea typeface="Calibri"/>
                <a:cs typeface="Calibri"/>
              </a:rPr>
              <a:t>There can be an increase in work being completed at home, therefore agreeing the boundaries about this will help you prepare as a family.  It’s useful to keep in mind that children are likely to be tired when they first start at a new setting.  They might find it useful to have some relaxation time after school whilst others will thrive on a variety of after school activities.</a:t>
            </a:r>
          </a:p>
        </p:txBody>
      </p:sp>
      <p:sp>
        <p:nvSpPr>
          <p:cNvPr id="4" name="Slide Number Placeholder 3"/>
          <p:cNvSpPr>
            <a:spLocks noGrp="1"/>
          </p:cNvSpPr>
          <p:nvPr>
            <p:ph type="sldNum" sz="quarter" idx="5"/>
          </p:nvPr>
        </p:nvSpPr>
        <p:spPr/>
        <p:txBody>
          <a:bodyPr/>
          <a:lstStyle/>
          <a:p>
            <a:fld id="{6A5986DA-06FF-4679-B7AF-C3A532200E29}" type="slidenum">
              <a:rPr lang="en-GB"/>
              <a:t>8</a:t>
            </a:fld>
            <a:endParaRPr lang="en-GB"/>
          </a:p>
        </p:txBody>
      </p:sp>
    </p:spTree>
    <p:extLst>
      <p:ext uri="{BB962C8B-B14F-4D97-AF65-F5344CB8AC3E}">
        <p14:creationId xmlns:p14="http://schemas.microsoft.com/office/powerpoint/2010/main" val="1673048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Children may be anxious or fearful about the canteen environment, therefore thinking through what might be challenging will hep them to prepare and to alleviate some of their fear.  They might be able to glean helpful tips from other family members, which helps them to understand that we can all find change difficult and support them to hear how a variety of people have dealt with those challenges in different ways.</a:t>
            </a:r>
          </a:p>
          <a:p>
            <a:endParaRPr lang="en-GB">
              <a:cs typeface="Calibri"/>
            </a:endParaRPr>
          </a:p>
          <a:p>
            <a:r>
              <a:rPr lang="en-GB">
                <a:cs typeface="Calibri"/>
              </a:rPr>
              <a:t>Feedback - ideas</a:t>
            </a:r>
          </a:p>
          <a:p>
            <a:endParaRPr lang="en-GB">
              <a:cs typeface="Calibri"/>
            </a:endParaRPr>
          </a:p>
        </p:txBody>
      </p:sp>
      <p:sp>
        <p:nvSpPr>
          <p:cNvPr id="4" name="Slide Number Placeholder 3"/>
          <p:cNvSpPr>
            <a:spLocks noGrp="1"/>
          </p:cNvSpPr>
          <p:nvPr>
            <p:ph type="sldNum" sz="quarter" idx="5"/>
          </p:nvPr>
        </p:nvSpPr>
        <p:spPr/>
        <p:txBody>
          <a:bodyPr/>
          <a:lstStyle/>
          <a:p>
            <a:fld id="{6A5986DA-06FF-4679-B7AF-C3A532200E29}" type="slidenum">
              <a:rPr lang="en-GB" smtClean="0"/>
              <a:t>9</a:t>
            </a:fld>
            <a:endParaRPr lang="en-GB"/>
          </a:p>
        </p:txBody>
      </p:sp>
    </p:spTree>
    <p:extLst>
      <p:ext uri="{BB962C8B-B14F-4D97-AF65-F5344CB8AC3E}">
        <p14:creationId xmlns:p14="http://schemas.microsoft.com/office/powerpoint/2010/main" val="4136973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19/06/2024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devon.gov.uk/education-and-families/send-local-offer/education-health-and-care-plans/#:~:text=An%20EHCP*%20is%20for%20young,support%20required%20to%20meet%20them" TargetMode="External"/><Relationship Id="rId5" Type="http://schemas.openxmlformats.org/officeDocument/2006/relationships/hyperlink" Target="https://www.devon.gov.uk/education-and-families/send-local-offer/preparing-for-adult-life-ages-14-25-years/preparing-for-employment/preparing-for-employment/reasonable-adjustments/#:~:text=A%20reasonable%20adjustment%20is%20something,of%20opportunity%20in%20the%20workplace." TargetMode="External"/><Relationship Id="rId4" Type="http://schemas.openxmlformats.org/officeDocument/2006/relationships/hyperlink" Target="https://www.devon.gov.uk/support-schools-settings/inclusion/transition/transitions-in-primary-and-secondary-education-good-practice-and-guidance-for-schools-and-setting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devonias.org.uk/documents/2022/02/moving-up-to-secondary-school.pdf/" TargetMode="External"/><Relationship Id="rId3" Type="http://schemas.openxmlformats.org/officeDocument/2006/relationships/image" Target="../media/image2.png"/><Relationship Id="rId7" Type="http://schemas.openxmlformats.org/officeDocument/2006/relationships/hyperlink" Target="https://devonias.org.uk/information/working-with-professional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ipsea.org.uk/moving-to-a-new-phase-of-education-with-an-ehc-plan" TargetMode="External"/><Relationship Id="rId5" Type="http://schemas.openxmlformats.org/officeDocument/2006/relationships/hyperlink" Target="https://autisticgirlsnetwork.org/reasonable-adjustments-possible-at-school/" TargetMode="External"/><Relationship Id="rId10" Type="http://schemas.openxmlformats.org/officeDocument/2006/relationships/hyperlink" Target="https://www.challengingbehaviour.org.uk/understanding-challenging-behaviour/what-is-challenging-behaviour/resource-positive-behaviour-support-planning-part-3/" TargetMode="External"/><Relationship Id="rId4" Type="http://schemas.openxmlformats.org/officeDocument/2006/relationships/hyperlink" Target="https://www.autismeducationtrust.org.uk/sites/default/files/2021-11/Supporting-learners-with-autism-during-transition.pdf" TargetMode="External"/><Relationship Id="rId9" Type="http://schemas.openxmlformats.org/officeDocument/2006/relationships/hyperlink" Target="http://helensandersonassociates.co.uk/person-centred-practice/one-page-profiles/one-page-profile-templat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parentalminds.org.uk/self/" TargetMode="External"/><Relationship Id="rId4" Type="http://schemas.openxmlformats.org/officeDocument/2006/relationships/hyperlink" Target="https://www.parentalminds.org.uk/face-fact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internetmatters.org/resources/online-safety-guide-11-13-year-old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nspcc.org.uk/keeping-children-safe/online-safety/social-media/" TargetMode="External"/><Relationship Id="rId5" Type="http://schemas.openxmlformats.org/officeDocument/2006/relationships/hyperlink" Target="https://www.internetmatters.org/wp-content/uploads/2023/01/Internet-Matters-Create-Environment-for-Kids-to-Talk-Jan-2023-2.pdf" TargetMode="External"/><Relationship Id="rId4" Type="http://schemas.openxmlformats.org/officeDocument/2006/relationships/hyperlink" Target="https://www.internetmatters.org/resources/online-identity-seri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autismwellbeing.org.uk/post/why-autistic-people-may-experience-intense-emotion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torbayandsouthdevon.nhs.uk/uploads/25575.pdf" TargetMode="External"/><Relationship Id="rId5" Type="http://schemas.openxmlformats.org/officeDocument/2006/relationships/hyperlink" Target="https://www.youngdevon.org/wellbeing/wellbeing-toolkit" TargetMode="External"/><Relationship Id="rId4" Type="http://schemas.openxmlformats.org/officeDocument/2006/relationships/hyperlink" Target="https://www.normalmagic.co.uk/resources/10-a-day-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youtube.com/watch?v=uhCB-XZOYnY" TargetMode="External"/><Relationship Id="rId4" Type="http://schemas.openxmlformats.org/officeDocument/2006/relationships/hyperlink" Target="https://blissfulkids.com/the-stress-response-and-the-brain-how-to-explain-it-to-kid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england.nhs.uk/commissioning/comm-carers/carer-facts/#:~:text=A%20carer%20is%20anyone%2C%20including,cannot%20cope%20without%20their%20support" TargetMode="External"/><Relationship Id="rId3" Type="http://schemas.openxmlformats.org/officeDocument/2006/relationships/image" Target="../media/image2.png"/><Relationship Id="rId7" Type="http://schemas.openxmlformats.org/officeDocument/2006/relationships/hyperlink" Target="https://forms.office.com/pages/responsepage.aspx?id=F1EOw6rhnUKilhP_OGWiz2UPsLne6IVIu0zghFnF0vRURDI2UFU4VUtWTkVXMVpLVVhEU09aSkpEVS4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devoncarers.org.uk/register-for-support/" TargetMode="External"/><Relationship Id="rId5" Type="http://schemas.openxmlformats.org/officeDocument/2006/relationships/hyperlink" Target="https://www.caringtogether.org/wp-content/uploads/2023/02/Caring-Together-Year-6-young-carer-transitions-booklet.pdf" TargetMode="External"/><Relationship Id="rId4" Type="http://schemas.openxmlformats.org/officeDocument/2006/relationships/hyperlink" Target="https://www.westbank.org.uk/Pages/Category/young-carers" TargetMode="External"/><Relationship Id="rId9" Type="http://schemas.openxmlformats.org/officeDocument/2006/relationships/hyperlink" Target="https://www.nhs.uk/conditions/social-care-and-support-guid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getselfhelp.co.uk/" TargetMode="External"/><Relationship Id="rId3" Type="http://schemas.openxmlformats.org/officeDocument/2006/relationships/image" Target="../media/image2.png"/><Relationship Id="rId7" Type="http://schemas.openxmlformats.org/officeDocument/2006/relationships/hyperlink" Target="https://www.nhs.uk/every-mind-matter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nhs.uk/mental-health/self-help/guides-tools-and-activities/five-steps-to-mental-wellbeing/" TargetMode="External"/><Relationship Id="rId5" Type="http://schemas.openxmlformats.org/officeDocument/2006/relationships/hyperlink" Target="https://www.parentalminds.org.uk/self/" TargetMode="External"/><Relationship Id="rId4" Type="http://schemas.openxmlformats.org/officeDocument/2006/relationships/hyperlink" Target="https://www.parentalminds.org.uk/face-fact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nhs.uk/every-mind-matters/mental-wellbeing-tips/how-to-deal-with-change/" TargetMode="External"/><Relationship Id="rId3" Type="http://schemas.openxmlformats.org/officeDocument/2006/relationships/image" Target="../media/image2.png"/><Relationship Id="rId7" Type="http://schemas.openxmlformats.org/officeDocument/2006/relationships/hyperlink" Target="https://bestforyou.org.uk/back-to-school-tips-for-a-mentally-healthy-school-year/"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bbc.co.uk/bitesize/groups/c5vpkq1l934t" TargetMode="External"/><Relationship Id="rId11" Type="http://schemas.openxmlformats.org/officeDocument/2006/relationships/hyperlink" Target="https://help-for-early-years-providers.education.gov.uk/get-help-to-improve-your-practice/english-as-an-additional-language-eal" TargetMode="External"/><Relationship Id="rId5" Type="http://schemas.openxmlformats.org/officeDocument/2006/relationships/hyperlink" Target="https://www.familylives.org.uk/advice/secondary/learning-school/starting-secondary-school" TargetMode="External"/><Relationship Id="rId10" Type="http://schemas.openxmlformats.org/officeDocument/2006/relationships/hyperlink" Target="https://www.parentalminds.org.uk/links/" TargetMode="External"/><Relationship Id="rId4" Type="http://schemas.openxmlformats.org/officeDocument/2006/relationships/hyperlink" Target="https://www.youngminds.org.uk/professional/resources/supporting-school-transitions/&#8203;" TargetMode="External"/><Relationship Id="rId9" Type="http://schemas.openxmlformats.org/officeDocument/2006/relationships/hyperlink" Target="https://www.nationalbullyinghelpline.co.uk/kid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thebigstep.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girlsonboard.co.uk/sho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childline.org.uk/info-advice/you-your-body/puberty/puberty-body/" TargetMode="External"/><Relationship Id="rId4" Type="http://schemas.openxmlformats.org/officeDocument/2006/relationships/hyperlink" Target="https://www.nhs.uk/conditions/periods/starting-perio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puzzle pieces with white text&#10;&#10;Description automatically generated">
            <a:extLst>
              <a:ext uri="{FF2B5EF4-FFF2-40B4-BE49-F238E27FC236}">
                <a16:creationId xmlns:a16="http://schemas.microsoft.com/office/drawing/2014/main" id="{3CCFB430-6F09-CAA7-DEF9-77FABEC3A048}"/>
              </a:ext>
            </a:extLst>
          </p:cNvPr>
          <p:cNvPicPr>
            <a:picLocks noChangeAspect="1"/>
          </p:cNvPicPr>
          <p:nvPr/>
        </p:nvPicPr>
        <p:blipFill rotWithShape="1">
          <a:blip r:embed="rId3"/>
          <a:srcRect r="719" b="33"/>
          <a:stretch/>
        </p:blipFill>
        <p:spPr>
          <a:xfrm>
            <a:off x="0" y="-2198"/>
            <a:ext cx="12191512" cy="686642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and white rectangular object&#10;&#10;Description automatically generated">
            <a:extLst>
              <a:ext uri="{FF2B5EF4-FFF2-40B4-BE49-F238E27FC236}">
                <a16:creationId xmlns:a16="http://schemas.microsoft.com/office/drawing/2014/main" id="{773D9F06-0CD4-4B28-0F6F-8C744FEEED8B}"/>
              </a:ext>
            </a:extLst>
          </p:cNvPr>
          <p:cNvPicPr>
            <a:picLocks noChangeAspect="1"/>
          </p:cNvPicPr>
          <p:nvPr/>
        </p:nvPicPr>
        <p:blipFill>
          <a:blip r:embed="rId3"/>
          <a:stretch>
            <a:fillRect/>
          </a:stretch>
        </p:blipFill>
        <p:spPr>
          <a:xfrm>
            <a:off x="0" y="-2198"/>
            <a:ext cx="12229785" cy="6887586"/>
          </a:xfrm>
          <a:prstGeom prst="rect">
            <a:avLst/>
          </a:prstGeom>
        </p:spPr>
      </p:pic>
      <p:sp>
        <p:nvSpPr>
          <p:cNvPr id="4" name="TextBox 3">
            <a:extLst>
              <a:ext uri="{FF2B5EF4-FFF2-40B4-BE49-F238E27FC236}">
                <a16:creationId xmlns:a16="http://schemas.microsoft.com/office/drawing/2014/main" id="{B729A16C-5543-40F7-8012-267A24A0BFDD}"/>
              </a:ext>
            </a:extLst>
          </p:cNvPr>
          <p:cNvSpPr txBox="1"/>
          <p:nvPr/>
        </p:nvSpPr>
        <p:spPr>
          <a:xfrm>
            <a:off x="421348" y="1349619"/>
            <a:ext cx="11667764" cy="17272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3200" b="1">
                <a:solidFill>
                  <a:srgbClr val="CF4192"/>
                </a:solidFill>
                <a:cs typeface="Calibri"/>
              </a:rPr>
              <a:t>Children with SEN</a:t>
            </a:r>
            <a:endParaRPr lang="en-US" sz="3200">
              <a:cs typeface="Calibri" panose="020F0502020204030204"/>
            </a:endParaRPr>
          </a:p>
          <a:p>
            <a:pPr marL="285750" indent="-285750">
              <a:buFont typeface="Arial"/>
              <a:buChar char="•"/>
            </a:pPr>
            <a:endParaRPr lang="en-GB" sz="1000">
              <a:cs typeface="Calibri"/>
            </a:endParaRPr>
          </a:p>
          <a:p>
            <a:pPr>
              <a:spcAft>
                <a:spcPts val="400"/>
              </a:spcAft>
            </a:pPr>
            <a:r>
              <a:rPr lang="en-GB" b="1">
                <a:cs typeface="Calibri"/>
              </a:rPr>
              <a:t>Families have found it useful when agencies work together as early as possible and when transition starts in Y6 and continues through Y7. </a:t>
            </a:r>
            <a:endParaRPr lang="en-GB" b="1">
              <a:ea typeface="Calibri"/>
              <a:cs typeface="Calibri"/>
            </a:endParaRPr>
          </a:p>
          <a:p>
            <a:pPr marL="285750" indent="-285750">
              <a:buFont typeface="Arial" panose="020B0604020202020204" pitchFamily="34" charset="0"/>
              <a:buChar char="•"/>
            </a:pPr>
            <a:endParaRPr lang="en-GB" sz="1600" i="1">
              <a:solidFill>
                <a:srgbClr val="000000"/>
              </a:solidFill>
              <a:ea typeface="Calibri" panose="020F0502020204030204"/>
              <a:cs typeface="Calibri"/>
            </a:endParaRPr>
          </a:p>
        </p:txBody>
      </p:sp>
      <p:sp>
        <p:nvSpPr>
          <p:cNvPr id="3" name="TextBox 2">
            <a:extLst>
              <a:ext uri="{FF2B5EF4-FFF2-40B4-BE49-F238E27FC236}">
                <a16:creationId xmlns:a16="http://schemas.microsoft.com/office/drawing/2014/main" id="{F0F33570-C97D-9030-91ED-56F78E22BAD4}"/>
              </a:ext>
            </a:extLst>
          </p:cNvPr>
          <p:cNvSpPr txBox="1"/>
          <p:nvPr/>
        </p:nvSpPr>
        <p:spPr>
          <a:xfrm>
            <a:off x="7044560" y="293370"/>
            <a:ext cx="46574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mn-lt"/>
              </a:rPr>
              <a:t>Practicalities</a:t>
            </a:r>
            <a:endParaRPr lang="en-GB" sz="3200">
              <a:solidFill>
                <a:srgbClr val="844291"/>
              </a:solidFill>
              <a:latin typeface="Poppins"/>
              <a:ea typeface="+mn-lt"/>
              <a:cs typeface="+mn-lt"/>
            </a:endParaRPr>
          </a:p>
          <a:p>
            <a:endParaRPr lang="en-GB">
              <a:cs typeface="Calibri"/>
            </a:endParaRPr>
          </a:p>
        </p:txBody>
      </p:sp>
      <p:sp>
        <p:nvSpPr>
          <p:cNvPr id="5" name="TextBox 4">
            <a:extLst>
              <a:ext uri="{FF2B5EF4-FFF2-40B4-BE49-F238E27FC236}">
                <a16:creationId xmlns:a16="http://schemas.microsoft.com/office/drawing/2014/main" id="{1A2E7255-1993-69BA-B15C-1855CAFEE8F5}"/>
              </a:ext>
            </a:extLst>
          </p:cNvPr>
          <p:cNvSpPr txBox="1"/>
          <p:nvPr/>
        </p:nvSpPr>
        <p:spPr>
          <a:xfrm>
            <a:off x="421347" y="2839600"/>
            <a:ext cx="9361353" cy="37112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400"/>
              </a:spcAft>
            </a:pPr>
            <a:r>
              <a:rPr lang="en-GB" b="1">
                <a:solidFill>
                  <a:srgbClr val="6FA64B"/>
                </a:solidFill>
                <a:cs typeface="Calibri"/>
              </a:rPr>
              <a:t>It’s useful to: -</a:t>
            </a:r>
            <a:endParaRPr lang="en-GB">
              <a:solidFill>
                <a:srgbClr val="6FA64B"/>
              </a:solidFill>
              <a:cs typeface="Calibri"/>
            </a:endParaRPr>
          </a:p>
          <a:p>
            <a:pPr marL="571500" indent="-285750">
              <a:spcAft>
                <a:spcPts val="400"/>
              </a:spcAft>
              <a:buFont typeface="Courier New" panose="02070309020205020404" pitchFamily="49" charset="0"/>
              <a:buChar char="o"/>
            </a:pPr>
            <a:r>
              <a:rPr lang="en-GB" sz="1600">
                <a:cs typeface="Calibri"/>
              </a:rPr>
              <a:t>Meet the SENCo and other key people in advance of starting </a:t>
            </a:r>
            <a:endParaRPr lang="en-GB" sz="1600">
              <a:ea typeface="Calibri"/>
              <a:cs typeface="Calibri"/>
            </a:endParaRPr>
          </a:p>
          <a:p>
            <a:pPr marL="571500" indent="-285750">
              <a:spcAft>
                <a:spcPts val="400"/>
              </a:spcAft>
              <a:buFont typeface="Courier New" panose="02070309020205020404" pitchFamily="49" charset="0"/>
              <a:buChar char="o"/>
            </a:pPr>
            <a:r>
              <a:rPr lang="en-GB" sz="1600">
                <a:cs typeface="Calibri"/>
              </a:rPr>
              <a:t>Arrange individual tour for your child with a follow-up if useful</a:t>
            </a:r>
            <a:endParaRPr lang="en-GB" sz="1600">
              <a:ea typeface="Calibri"/>
              <a:cs typeface="Calibri"/>
            </a:endParaRPr>
          </a:p>
          <a:p>
            <a:pPr marL="571500" indent="-285750">
              <a:spcAft>
                <a:spcPts val="400"/>
              </a:spcAft>
              <a:buFont typeface="Courier New" panose="02070309020205020404" pitchFamily="49" charset="0"/>
              <a:buChar char="o"/>
            </a:pPr>
            <a:r>
              <a:rPr lang="en-GB" sz="1600">
                <a:cs typeface="Calibri"/>
              </a:rPr>
              <a:t>Request an enhanced transition package and a transition plan </a:t>
            </a:r>
            <a:r>
              <a:rPr lang="en-GB" sz="1600">
                <a:cs typeface="Calibri"/>
                <a:hlinkClick r:id="rId4"/>
              </a:rPr>
              <a:t>Devon County Council Link</a:t>
            </a:r>
            <a:endParaRPr lang="en-GB" sz="1600">
              <a:ea typeface="Calibri"/>
              <a:cs typeface="Calibri"/>
            </a:endParaRPr>
          </a:p>
          <a:p>
            <a:pPr marL="571500" indent="-285750">
              <a:spcAft>
                <a:spcPts val="400"/>
              </a:spcAft>
              <a:buFont typeface="Courier New" panose="02070309020205020404" pitchFamily="49" charset="0"/>
              <a:buChar char="o"/>
            </a:pPr>
            <a:r>
              <a:rPr lang="en-GB" sz="1600">
                <a:cs typeface="Calibri"/>
              </a:rPr>
              <a:t>Discuss and agree with school staff what reasonable adjustments may be required </a:t>
            </a:r>
            <a:r>
              <a:rPr lang="en-GB" sz="1600">
                <a:cs typeface="Calibri"/>
                <a:hlinkClick r:id="rId5"/>
              </a:rPr>
              <a:t>Devon County Council Link</a:t>
            </a:r>
            <a:endParaRPr lang="en-GB" sz="1600">
              <a:ea typeface="Calibri"/>
              <a:cs typeface="Calibri"/>
            </a:endParaRPr>
          </a:p>
          <a:p>
            <a:pPr marL="571500" indent="-285750">
              <a:spcAft>
                <a:spcPts val="400"/>
              </a:spcAft>
              <a:buFont typeface="Courier New" panose="02070309020205020404" pitchFamily="49" charset="0"/>
              <a:buChar char="o"/>
            </a:pPr>
            <a:r>
              <a:rPr lang="en-GB" sz="1600">
                <a:cs typeface="Calibri"/>
              </a:rPr>
              <a:t>EHCP process – understanding what happens and when </a:t>
            </a:r>
            <a:r>
              <a:rPr lang="en-GB" sz="1600">
                <a:cs typeface="Calibri"/>
                <a:hlinkClick r:id="rId6"/>
              </a:rPr>
              <a:t>Devon County Council link</a:t>
            </a:r>
            <a:endParaRPr lang="en-GB" sz="1600">
              <a:ea typeface="Calibri"/>
              <a:cs typeface="Calibri"/>
            </a:endParaRPr>
          </a:p>
          <a:p>
            <a:pPr marL="571500" indent="-285750">
              <a:spcAft>
                <a:spcPts val="400"/>
              </a:spcAft>
              <a:buFont typeface="Courier New" panose="02070309020205020404" pitchFamily="49" charset="0"/>
              <a:buChar char="o"/>
            </a:pPr>
            <a:r>
              <a:rPr lang="en-GB" sz="1600">
                <a:cs typeface="Calibri"/>
              </a:rPr>
              <a:t>Invite new school staff to TAF or SEN support meetings in the summer term</a:t>
            </a:r>
            <a:endParaRPr lang="en-GB" sz="1600">
              <a:ea typeface="Calibri"/>
              <a:cs typeface="Calibri"/>
            </a:endParaRPr>
          </a:p>
          <a:p>
            <a:pPr marL="571500" indent="-285750">
              <a:spcAft>
                <a:spcPts val="400"/>
              </a:spcAft>
              <a:buFont typeface="Courier New" panose="02070309020205020404" pitchFamily="49" charset="0"/>
              <a:buChar char="o"/>
            </a:pPr>
            <a:r>
              <a:rPr lang="en-GB" sz="1600">
                <a:cs typeface="Calibri"/>
              </a:rPr>
              <a:t>Familiarise yourself with relevant policies such as SEN, Behaviour, etc</a:t>
            </a:r>
            <a:endParaRPr lang="en-GB" sz="1600">
              <a:ea typeface="Calibri"/>
              <a:cs typeface="Calibri"/>
            </a:endParaRPr>
          </a:p>
          <a:p>
            <a:pPr marL="571500" indent="-285750">
              <a:spcAft>
                <a:spcPts val="400"/>
              </a:spcAft>
              <a:buFont typeface="Courier New" panose="02070309020205020404" pitchFamily="49" charset="0"/>
              <a:buChar char="o"/>
            </a:pPr>
            <a:endParaRPr lang="en-GB" sz="1050">
              <a:cs typeface="Calibri"/>
            </a:endParaRPr>
          </a:p>
          <a:p>
            <a:pPr marL="285750">
              <a:spcAft>
                <a:spcPts val="400"/>
              </a:spcAft>
            </a:pPr>
            <a:r>
              <a:rPr lang="en-GB" sz="1400" i="1">
                <a:cs typeface="Calibri"/>
              </a:rPr>
              <a:t>Team Around the Family – TAF</a:t>
            </a:r>
            <a:endParaRPr lang="en-GB" sz="1400" i="1">
              <a:ea typeface="Calibri"/>
              <a:cs typeface="Calibri"/>
            </a:endParaRPr>
          </a:p>
          <a:p>
            <a:pPr marL="285750">
              <a:spcAft>
                <a:spcPts val="400"/>
              </a:spcAft>
            </a:pPr>
            <a:r>
              <a:rPr lang="en-GB" sz="1400" i="1">
                <a:cs typeface="Calibri"/>
              </a:rPr>
              <a:t>Special Educational Needs – SEN</a:t>
            </a:r>
            <a:endParaRPr lang="en-GB" sz="1400" i="1">
              <a:ea typeface="Calibri"/>
              <a:cs typeface="Calibri"/>
            </a:endParaRPr>
          </a:p>
          <a:p>
            <a:pPr marL="285750">
              <a:spcAft>
                <a:spcPts val="400"/>
              </a:spcAft>
            </a:pPr>
            <a:r>
              <a:rPr lang="en-GB" sz="1400" i="1">
                <a:cs typeface="Calibri"/>
              </a:rPr>
              <a:t>Education Health &amp; Care Plan - EHCP</a:t>
            </a:r>
            <a:endParaRPr lang="en-GB" sz="1400" i="1">
              <a:ea typeface="Calibri"/>
              <a:cs typeface="Calibri"/>
            </a:endParaRPr>
          </a:p>
        </p:txBody>
      </p:sp>
    </p:spTree>
    <p:extLst>
      <p:ext uri="{BB962C8B-B14F-4D97-AF65-F5344CB8AC3E}">
        <p14:creationId xmlns:p14="http://schemas.microsoft.com/office/powerpoint/2010/main" val="3604225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and white rectangular object&#10;&#10;Description automatically generated">
            <a:extLst>
              <a:ext uri="{FF2B5EF4-FFF2-40B4-BE49-F238E27FC236}">
                <a16:creationId xmlns:a16="http://schemas.microsoft.com/office/drawing/2014/main" id="{773D9F06-0CD4-4B28-0F6F-8C744FEEED8B}"/>
              </a:ext>
            </a:extLst>
          </p:cNvPr>
          <p:cNvPicPr>
            <a:picLocks noChangeAspect="1"/>
          </p:cNvPicPr>
          <p:nvPr/>
        </p:nvPicPr>
        <p:blipFill>
          <a:blip r:embed="rId3"/>
          <a:stretch>
            <a:fillRect/>
          </a:stretch>
        </p:blipFill>
        <p:spPr>
          <a:xfrm>
            <a:off x="-1085" y="3016"/>
            <a:ext cx="12229785" cy="6887586"/>
          </a:xfrm>
          <a:prstGeom prst="rect">
            <a:avLst/>
          </a:prstGeom>
        </p:spPr>
      </p:pic>
      <p:sp>
        <p:nvSpPr>
          <p:cNvPr id="4" name="TextBox 3">
            <a:extLst>
              <a:ext uri="{FF2B5EF4-FFF2-40B4-BE49-F238E27FC236}">
                <a16:creationId xmlns:a16="http://schemas.microsoft.com/office/drawing/2014/main" id="{B729A16C-5543-40F7-8012-267A24A0BFDD}"/>
              </a:ext>
            </a:extLst>
          </p:cNvPr>
          <p:cNvSpPr txBox="1"/>
          <p:nvPr/>
        </p:nvSpPr>
        <p:spPr>
          <a:xfrm>
            <a:off x="429880" y="3692076"/>
            <a:ext cx="8809269" cy="32975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a:solidFill>
                  <a:srgbClr val="6FA64B"/>
                </a:solidFill>
                <a:cs typeface="Calibri"/>
              </a:rPr>
              <a:t>Other helpful resources</a:t>
            </a:r>
            <a:endParaRPr lang="en-GB">
              <a:solidFill>
                <a:srgbClr val="6FA64B"/>
              </a:solidFill>
              <a:ea typeface="Calibri"/>
              <a:cs typeface="Calibri"/>
            </a:endParaRPr>
          </a:p>
          <a:p>
            <a:pPr marL="285750" indent="-285750">
              <a:buFont typeface="Arial,Sans-Serif" panose="020B0604020202020204" pitchFamily="34" charset="0"/>
              <a:buChar char="•"/>
            </a:pPr>
            <a:r>
              <a:rPr lang="en-GB" sz="1600">
                <a:cs typeface="Calibri"/>
              </a:rPr>
              <a:t>For schools</a:t>
            </a:r>
            <a:r>
              <a:rPr lang="en-GB" sz="1600">
                <a:solidFill>
                  <a:srgbClr val="00B050"/>
                </a:solidFill>
                <a:cs typeface="Calibri"/>
              </a:rPr>
              <a:t> </a:t>
            </a:r>
            <a:r>
              <a:rPr lang="en-GB" sz="1600">
                <a:solidFill>
                  <a:srgbClr val="000000"/>
                </a:solidFill>
                <a:cs typeface="Calibri"/>
                <a:hlinkClick r:id="rId4">
                  <a:extLst>
                    <a:ext uri="{A12FA001-AC4F-418D-AE19-62706E023703}">
                      <ahyp:hlinkClr xmlns:ahyp="http://schemas.microsoft.com/office/drawing/2018/hyperlinkcolor" val="tx"/>
                    </a:ext>
                  </a:extLst>
                </a:hlinkClick>
              </a:rPr>
              <a:t>Autism Education Trust - Supporting Learners with Autism During Transition</a:t>
            </a:r>
            <a:endParaRPr lang="en-GB" sz="1600">
              <a:solidFill>
                <a:srgbClr val="000000"/>
              </a:solidFill>
              <a:ea typeface="Calibri"/>
              <a:cs typeface="Calibri"/>
              <a:hlinkClick r:id="" action="ppaction://noaction">
                <a:extLst>
                  <a:ext uri="{A12FA001-AC4F-418D-AE19-62706E023703}">
                    <ahyp:hlinkClr xmlns:ahyp="http://schemas.microsoft.com/office/drawing/2018/hyperlinkcolor" val="tx"/>
                  </a:ext>
                </a:extLst>
              </a:hlinkClick>
            </a:endParaRPr>
          </a:p>
          <a:p>
            <a:pPr marL="285750" indent="-285750">
              <a:buFont typeface="Arial,Sans-Serif" panose="020B0604020202020204" pitchFamily="34" charset="0"/>
              <a:buChar char="•"/>
            </a:pPr>
            <a:r>
              <a:rPr lang="en-GB" sz="1600">
                <a:cs typeface="Calibri"/>
              </a:rPr>
              <a:t>Reasonable adjustments</a:t>
            </a:r>
            <a:r>
              <a:rPr lang="en-GB" sz="1600">
                <a:solidFill>
                  <a:srgbClr val="00B050"/>
                </a:solidFill>
                <a:cs typeface="Calibri"/>
              </a:rPr>
              <a:t> </a:t>
            </a:r>
            <a:r>
              <a:rPr lang="en-GB" sz="1600">
                <a:solidFill>
                  <a:srgbClr val="000000"/>
                </a:solidFill>
                <a:cs typeface="Calibri"/>
                <a:hlinkClick r:id="rId5">
                  <a:extLst>
                    <a:ext uri="{A12FA001-AC4F-418D-AE19-62706E023703}">
                      <ahyp:hlinkClr xmlns:ahyp="http://schemas.microsoft.com/office/drawing/2018/hyperlinkcolor" val="tx"/>
                    </a:ext>
                  </a:extLst>
                </a:hlinkClick>
              </a:rPr>
              <a:t>Autistic Girls Network - Reasonable Adjustments Possible at School</a:t>
            </a:r>
            <a:endParaRPr lang="en-GB" sz="1600">
              <a:ea typeface="Calibri"/>
              <a:cs typeface="Calibri"/>
              <a:hlinkClick r:id="" action="ppaction://noaction">
                <a:extLst>
                  <a:ext uri="{A12FA001-AC4F-418D-AE19-62706E023703}">
                    <ahyp:hlinkClr xmlns:ahyp="http://schemas.microsoft.com/office/drawing/2018/hyperlinkcolor" val="tx"/>
                  </a:ext>
                </a:extLst>
              </a:hlinkClick>
            </a:endParaRPr>
          </a:p>
          <a:p>
            <a:pPr marL="285750" indent="-285750">
              <a:buFont typeface="Arial,Sans-Serif" panose="020B0604020202020204" pitchFamily="34" charset="0"/>
              <a:buChar char="•"/>
            </a:pPr>
            <a:r>
              <a:rPr lang="en-GB" sz="1600">
                <a:cs typeface="Calibri"/>
              </a:rPr>
              <a:t>Next phase re EHC Plans</a:t>
            </a:r>
            <a:r>
              <a:rPr lang="en-GB" sz="1600">
                <a:solidFill>
                  <a:srgbClr val="00B050"/>
                </a:solidFill>
                <a:cs typeface="Calibri"/>
              </a:rPr>
              <a:t>  </a:t>
            </a:r>
            <a:r>
              <a:rPr lang="en-GB" sz="1600">
                <a:solidFill>
                  <a:srgbClr val="000000"/>
                </a:solidFill>
                <a:cs typeface="Calibri"/>
                <a:hlinkClick r:id="rId6">
                  <a:extLst>
                    <a:ext uri="{A12FA001-AC4F-418D-AE19-62706E023703}">
                      <ahyp:hlinkClr xmlns:ahyp="http://schemas.microsoft.com/office/drawing/2018/hyperlinkcolor" val="tx"/>
                    </a:ext>
                  </a:extLst>
                </a:hlinkClick>
              </a:rPr>
              <a:t>IPSEA - Moving to a new phase of education with an ehc plan</a:t>
            </a:r>
            <a:r>
              <a:rPr lang="en-GB" sz="1600">
                <a:solidFill>
                  <a:srgbClr val="00B050"/>
                </a:solidFill>
                <a:cs typeface="Calibri"/>
              </a:rPr>
              <a:t> </a:t>
            </a:r>
            <a:endParaRPr lang="en-GB" sz="1600">
              <a:solidFill>
                <a:srgbClr val="000000"/>
              </a:solidFill>
              <a:ea typeface="Calibri"/>
              <a:cs typeface="Calibri"/>
            </a:endParaRPr>
          </a:p>
          <a:p>
            <a:pPr marL="285750" indent="-285750">
              <a:buFont typeface="Arial,Sans-Serif" panose="020B0604020202020204" pitchFamily="34" charset="0"/>
              <a:buChar char="•"/>
            </a:pPr>
            <a:r>
              <a:rPr lang="en-GB" sz="1600">
                <a:cs typeface="Calibri"/>
              </a:rPr>
              <a:t>Book recommendation 'Championing Your Autistic Teen at Secondary School: Getting the Best from Mainstream Settings' by Debby Elley and Gareth D. Morewood</a:t>
            </a:r>
            <a:endParaRPr lang="en-US" sz="1600">
              <a:ea typeface="Calibri"/>
              <a:cs typeface="Calibri"/>
            </a:endParaRPr>
          </a:p>
          <a:p>
            <a:pPr marL="285750" indent="-285750">
              <a:buFont typeface="Arial" panose="020B0604020202020204" pitchFamily="34" charset="0"/>
              <a:buChar char="•"/>
            </a:pPr>
            <a:r>
              <a:rPr lang="en-GB" sz="1600">
                <a:cs typeface="Calibri"/>
              </a:rPr>
              <a:t>DIAS have top tips and paperwork to support you in preparing for school meetings </a:t>
            </a:r>
            <a:r>
              <a:rPr lang="en-GB" sz="1600">
                <a:cs typeface="Calibri"/>
                <a:hlinkClick r:id="rId7"/>
              </a:rPr>
              <a:t>Devonias - Working with Professionals</a:t>
            </a:r>
            <a:endParaRPr lang="en-GB" sz="1600">
              <a:cs typeface="Calibri"/>
            </a:endParaRPr>
          </a:p>
          <a:p>
            <a:pPr marL="285750" indent="-285750">
              <a:buFont typeface="Arial" panose="020B0604020202020204" pitchFamily="34" charset="0"/>
              <a:buChar char="•"/>
            </a:pPr>
            <a:r>
              <a:rPr lang="en-GB" sz="1100">
                <a:solidFill>
                  <a:srgbClr val="0000FF"/>
                </a:solidFill>
                <a:ea typeface="Calibri"/>
                <a:cs typeface="Calibri"/>
                <a:hlinkClick r:id="rId8"/>
              </a:rPr>
              <a:t>devonias.org.uk/documents/2022/02/moving-up-to-secondary-school.pdf/</a:t>
            </a:r>
            <a:endParaRPr lang="en-GB" sz="1600">
              <a:ea typeface="Calibri"/>
              <a:cs typeface="Calibri"/>
            </a:endParaRPr>
          </a:p>
          <a:p>
            <a:pPr marL="285750" indent="-285750">
              <a:buFont typeface="Arial" panose="020B0604020202020204" pitchFamily="34" charset="0"/>
              <a:buChar char="•"/>
            </a:pPr>
            <a:endParaRPr lang="en-GB" sz="1100">
              <a:solidFill>
                <a:srgbClr val="0000FF"/>
              </a:solidFill>
              <a:ea typeface="Calibri" panose="020F0502020204030204"/>
              <a:cs typeface="Calibri"/>
            </a:endParaRPr>
          </a:p>
          <a:p>
            <a:endParaRPr lang="en-GB" sz="1600">
              <a:solidFill>
                <a:srgbClr val="000000"/>
              </a:solidFill>
              <a:ea typeface="Calibri" panose="020F0502020204030204"/>
              <a:cs typeface="Calibri"/>
            </a:endParaRPr>
          </a:p>
          <a:p>
            <a:pPr marL="285750" indent="-285750">
              <a:buFont typeface="Arial" panose="020B0604020202020204" pitchFamily="34" charset="0"/>
              <a:buChar char="•"/>
            </a:pPr>
            <a:endParaRPr lang="en-GB" sz="1600">
              <a:solidFill>
                <a:srgbClr val="C00000"/>
              </a:solidFill>
              <a:ea typeface="Calibri" panose="020F0502020204030204"/>
              <a:cs typeface="Calibri"/>
            </a:endParaRPr>
          </a:p>
          <a:p>
            <a:pPr marL="285750" indent="-285750">
              <a:lnSpc>
                <a:spcPct val="107000"/>
              </a:lnSpc>
              <a:spcAft>
                <a:spcPts val="800"/>
              </a:spcAft>
              <a:buFont typeface="Arial" panose="020B0604020202020204" pitchFamily="34" charset="0"/>
              <a:buChar char="•"/>
            </a:pPr>
            <a:endParaRPr lang="en-GB" sz="1600" b="1">
              <a:ea typeface="Calibri" panose="020F0502020204030204"/>
              <a:cs typeface="Calibri"/>
            </a:endParaRPr>
          </a:p>
        </p:txBody>
      </p:sp>
      <p:sp>
        <p:nvSpPr>
          <p:cNvPr id="3" name="TextBox 2">
            <a:extLst>
              <a:ext uri="{FF2B5EF4-FFF2-40B4-BE49-F238E27FC236}">
                <a16:creationId xmlns:a16="http://schemas.microsoft.com/office/drawing/2014/main" id="{F0F33570-C97D-9030-91ED-56F78E22BAD4}"/>
              </a:ext>
            </a:extLst>
          </p:cNvPr>
          <p:cNvSpPr txBox="1"/>
          <p:nvPr/>
        </p:nvSpPr>
        <p:spPr>
          <a:xfrm>
            <a:off x="7044560" y="293370"/>
            <a:ext cx="46574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mn-lt"/>
              </a:rPr>
              <a:t>Practicalities</a:t>
            </a:r>
            <a:endParaRPr lang="en-GB" sz="3200">
              <a:solidFill>
                <a:srgbClr val="844291"/>
              </a:solidFill>
              <a:latin typeface="Poppins"/>
              <a:ea typeface="+mn-lt"/>
              <a:cs typeface="+mn-lt"/>
            </a:endParaRPr>
          </a:p>
          <a:p>
            <a:endParaRPr lang="en-GB">
              <a:cs typeface="Calibri"/>
            </a:endParaRPr>
          </a:p>
        </p:txBody>
      </p:sp>
      <p:sp>
        <p:nvSpPr>
          <p:cNvPr id="6" name="TextBox 5">
            <a:extLst>
              <a:ext uri="{FF2B5EF4-FFF2-40B4-BE49-F238E27FC236}">
                <a16:creationId xmlns:a16="http://schemas.microsoft.com/office/drawing/2014/main" id="{8E68CDBE-1AC7-9972-C340-51609E3BD8EC}"/>
              </a:ext>
            </a:extLst>
          </p:cNvPr>
          <p:cNvSpPr txBox="1"/>
          <p:nvPr/>
        </p:nvSpPr>
        <p:spPr>
          <a:xfrm>
            <a:off x="404440" y="1726620"/>
            <a:ext cx="10985679" cy="21180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GB" sz="2800" b="1" baseline="0">
                <a:solidFill>
                  <a:srgbClr val="CF4192"/>
                </a:solidFill>
                <a:latin typeface="Calibri"/>
                <a:ea typeface="Arial"/>
                <a:cs typeface="Arial"/>
              </a:rPr>
              <a:t>Children with SEN</a:t>
            </a:r>
            <a:r>
              <a:rPr lang="en-US" sz="2800">
                <a:latin typeface="Calibri"/>
                <a:ea typeface="Arial"/>
                <a:cs typeface="Arial"/>
              </a:rPr>
              <a:t>​</a:t>
            </a:r>
          </a:p>
          <a:p>
            <a:endParaRPr lang="en-US" sz="1000">
              <a:latin typeface="Calibri"/>
              <a:ea typeface="Arial"/>
              <a:cs typeface="Arial"/>
            </a:endParaRPr>
          </a:p>
          <a:p>
            <a:pPr>
              <a:lnSpc>
                <a:spcPct val="107000"/>
              </a:lnSpc>
              <a:spcAft>
                <a:spcPts val="800"/>
              </a:spcAft>
            </a:pPr>
            <a:r>
              <a:rPr lang="en-GB" sz="1600" b="1" baseline="0">
                <a:latin typeface="Calibri"/>
                <a:ea typeface="Arial"/>
                <a:cs typeface="Calibri"/>
              </a:rPr>
              <a:t>Can you </a:t>
            </a:r>
            <a:r>
              <a:rPr lang="en-GB" sz="1600" b="1">
                <a:latin typeface="Calibri"/>
                <a:ea typeface="Arial"/>
                <a:cs typeface="Calibri"/>
              </a:rPr>
              <a:t>prepare a tricky moments plan with your child for school staff?</a:t>
            </a:r>
            <a:endParaRPr lang="en-US" sz="1600">
              <a:latin typeface="Calibri"/>
              <a:ea typeface="Arial"/>
              <a:cs typeface="Calibri"/>
            </a:endParaRPr>
          </a:p>
          <a:p>
            <a:pPr marL="742950" lvl="1" indent="-285750">
              <a:lnSpc>
                <a:spcPct val="107000"/>
              </a:lnSpc>
              <a:spcAft>
                <a:spcPts val="800"/>
              </a:spcAft>
              <a:buFont typeface="Courier New,monospace"/>
              <a:buChar char="o"/>
            </a:pPr>
            <a:r>
              <a:rPr lang="en-GB" sz="1600">
                <a:latin typeface="Calibri"/>
                <a:ea typeface="Arial"/>
                <a:cs typeface="Calibri"/>
              </a:rPr>
              <a:t>One Page Profile </a:t>
            </a:r>
            <a:r>
              <a:rPr lang="en-GB" sz="1600">
                <a:solidFill>
                  <a:srgbClr val="0563C1"/>
                </a:solidFill>
                <a:latin typeface="Calibri"/>
                <a:ea typeface="Arial"/>
                <a:cs typeface="Calibri"/>
                <a:hlinkClick r:id="rId9">
                  <a:extLst>
                    <a:ext uri="{A12FA001-AC4F-418D-AE19-62706E023703}">
                      <ahyp:hlinkClr xmlns:ahyp="http://schemas.microsoft.com/office/drawing/2018/hyperlinkcolor" val="tx"/>
                    </a:ext>
                  </a:extLst>
                </a:hlinkClick>
              </a:rPr>
              <a:t>Helens Anderson Associates - Person Centred Practice</a:t>
            </a:r>
            <a:endParaRPr lang="en-GB" sz="1600">
              <a:solidFill>
                <a:srgbClr val="0563C1"/>
              </a:solidFill>
              <a:latin typeface="Calibri"/>
              <a:ea typeface="Arial"/>
              <a:cs typeface="Calibri"/>
            </a:endParaRPr>
          </a:p>
          <a:p>
            <a:pPr marL="742950" lvl="1" indent="-285750">
              <a:lnSpc>
                <a:spcPct val="107000"/>
              </a:lnSpc>
              <a:spcAft>
                <a:spcPts val="800"/>
              </a:spcAft>
              <a:buFont typeface="Courier New,monospace"/>
              <a:buChar char="o"/>
            </a:pPr>
            <a:r>
              <a:rPr lang="en-GB" sz="1600">
                <a:solidFill>
                  <a:srgbClr val="000000"/>
                </a:solidFill>
                <a:latin typeface="Calibri"/>
                <a:ea typeface="Arial"/>
                <a:cs typeface="Calibri"/>
              </a:rPr>
              <a:t>Or  Behaviour Support Plan – </a:t>
            </a:r>
            <a:r>
              <a:rPr lang="en-GB" sz="1600">
                <a:solidFill>
                  <a:srgbClr val="0563C1"/>
                </a:solidFill>
                <a:latin typeface="Calibri"/>
                <a:ea typeface="Arial"/>
                <a:cs typeface="Calibri"/>
                <a:hlinkClick r:id="rId10">
                  <a:extLst>
                    <a:ext uri="{A12FA001-AC4F-418D-AE19-62706E023703}">
                      <ahyp:hlinkClr xmlns:ahyp="http://schemas.microsoft.com/office/drawing/2018/hyperlinkcolor" val="tx"/>
                    </a:ext>
                  </a:extLst>
                </a:hlinkClick>
              </a:rPr>
              <a:t>Challenging Behaviour - Understanding Challenging Behaviour</a:t>
            </a:r>
            <a:r>
              <a:rPr lang="en-GB" sz="1600">
                <a:solidFill>
                  <a:srgbClr val="000000"/>
                </a:solidFill>
                <a:latin typeface="Calibri"/>
                <a:ea typeface="Arial"/>
                <a:cs typeface="Calibri"/>
              </a:rPr>
              <a:t> </a:t>
            </a:r>
            <a:r>
              <a:rPr lang="en-US" sz="1600">
                <a:solidFill>
                  <a:srgbClr val="000000"/>
                </a:solidFill>
                <a:latin typeface="Calibri"/>
                <a:ea typeface="Arial"/>
                <a:cs typeface="Calibri"/>
              </a:rPr>
              <a:t> </a:t>
            </a:r>
            <a:endParaRPr lang="en-GB" sz="1600">
              <a:solidFill>
                <a:srgbClr val="0563C1"/>
              </a:solidFill>
              <a:latin typeface="Calibri"/>
              <a:ea typeface="Arial"/>
              <a:cs typeface="Calibri"/>
            </a:endParaRPr>
          </a:p>
          <a:p>
            <a:endParaRPr lang="en-GB">
              <a:cs typeface="Arial"/>
            </a:endParaRPr>
          </a:p>
        </p:txBody>
      </p:sp>
    </p:spTree>
    <p:extLst>
      <p:ext uri="{BB962C8B-B14F-4D97-AF65-F5344CB8AC3E}">
        <p14:creationId xmlns:p14="http://schemas.microsoft.com/office/powerpoint/2010/main" val="3609401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and white rectangular object&#10;&#10;Description automatically generated">
            <a:extLst>
              <a:ext uri="{FF2B5EF4-FFF2-40B4-BE49-F238E27FC236}">
                <a16:creationId xmlns:a16="http://schemas.microsoft.com/office/drawing/2014/main" id="{773D9F06-0CD4-4B28-0F6F-8C744FEEED8B}"/>
              </a:ext>
            </a:extLst>
          </p:cNvPr>
          <p:cNvPicPr>
            <a:picLocks noChangeAspect="1"/>
          </p:cNvPicPr>
          <p:nvPr/>
        </p:nvPicPr>
        <p:blipFill rotWithShape="1">
          <a:blip r:embed="rId3"/>
          <a:srcRect r="-111" b="-4545"/>
          <a:stretch/>
        </p:blipFill>
        <p:spPr>
          <a:xfrm>
            <a:off x="0" y="-2198"/>
            <a:ext cx="12243359" cy="7200745"/>
          </a:xfrm>
          <a:prstGeom prst="rect">
            <a:avLst/>
          </a:prstGeom>
        </p:spPr>
      </p:pic>
      <p:sp>
        <p:nvSpPr>
          <p:cNvPr id="4" name="TextBox 3">
            <a:extLst>
              <a:ext uri="{FF2B5EF4-FFF2-40B4-BE49-F238E27FC236}">
                <a16:creationId xmlns:a16="http://schemas.microsoft.com/office/drawing/2014/main" id="{B729A16C-5543-40F7-8012-267A24A0BFDD}"/>
              </a:ext>
            </a:extLst>
          </p:cNvPr>
          <p:cNvSpPr txBox="1"/>
          <p:nvPr/>
        </p:nvSpPr>
        <p:spPr>
          <a:xfrm>
            <a:off x="738701" y="2186458"/>
            <a:ext cx="7507420" cy="3637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2400" b="1">
                <a:solidFill>
                  <a:srgbClr val="CF4192"/>
                </a:solidFill>
                <a:cs typeface="Calibri"/>
              </a:rPr>
              <a:t>Children with SEN transitioning from mainstream primary to special school</a:t>
            </a:r>
            <a:endParaRPr lang="en-US">
              <a:cs typeface="Calibri" panose="020F0502020204030204"/>
            </a:endParaRPr>
          </a:p>
          <a:p>
            <a:endParaRPr lang="en-GB" sz="1600">
              <a:cs typeface="Calibri"/>
            </a:endParaRPr>
          </a:p>
          <a:p>
            <a:pPr marL="285750" indent="-285750">
              <a:buFont typeface="Arial" panose="020B0604020202020204" pitchFamily="34" charset="0"/>
              <a:buChar char="•"/>
            </a:pPr>
            <a:r>
              <a:rPr lang="en-GB" sz="2000">
                <a:cs typeface="Calibri"/>
              </a:rPr>
              <a:t>Families can find it helpful to meet with the school to agree a SEN transition/phased entry plan</a:t>
            </a:r>
            <a:endParaRPr lang="en-GB" sz="2000">
              <a:ea typeface="Calibri"/>
              <a:cs typeface="Calibri"/>
            </a:endParaRPr>
          </a:p>
          <a:p>
            <a:pPr marL="285750" indent="-285750">
              <a:buFont typeface="Arial,Sans-Serif" panose="020B0604020202020204" pitchFamily="34" charset="0"/>
              <a:buChar char="•"/>
            </a:pPr>
            <a:r>
              <a:rPr lang="en-GB" sz="2000">
                <a:ea typeface="Calibri"/>
                <a:cs typeface="Calibri"/>
              </a:rPr>
              <a:t>There may be a Parent Carer group/Facebook page at the new school that can be a helpful place to learn about the school and meet others</a:t>
            </a:r>
          </a:p>
          <a:p>
            <a:pPr marL="285750" indent="-285750">
              <a:buFont typeface="Arial" panose="020B0604020202020204" pitchFamily="34" charset="0"/>
              <a:buChar char="•"/>
            </a:pPr>
            <a:endParaRPr lang="en-GB" sz="2000">
              <a:ea typeface="Calibri"/>
              <a:cs typeface="Calibri"/>
            </a:endParaRPr>
          </a:p>
          <a:p>
            <a:pPr marL="285750" indent="-285750">
              <a:buFont typeface="Arial" panose="020B0604020202020204" pitchFamily="34" charset="0"/>
              <a:buChar char="•"/>
            </a:pPr>
            <a:endParaRPr lang="en-GB" sz="2000">
              <a:cs typeface="Calibri"/>
            </a:endParaRPr>
          </a:p>
          <a:p>
            <a:pPr marL="285750" indent="-285750">
              <a:lnSpc>
                <a:spcPct val="107000"/>
              </a:lnSpc>
              <a:spcAft>
                <a:spcPts val="800"/>
              </a:spcAft>
              <a:buFont typeface="Arial" panose="020B0604020202020204" pitchFamily="34" charset="0"/>
              <a:buChar char="•"/>
            </a:pPr>
            <a:endParaRPr lang="en-GB" sz="1600" b="1">
              <a:cs typeface="Calibri"/>
            </a:endParaRPr>
          </a:p>
        </p:txBody>
      </p:sp>
      <p:sp>
        <p:nvSpPr>
          <p:cNvPr id="3" name="TextBox 2">
            <a:extLst>
              <a:ext uri="{FF2B5EF4-FFF2-40B4-BE49-F238E27FC236}">
                <a16:creationId xmlns:a16="http://schemas.microsoft.com/office/drawing/2014/main" id="{F0F33570-C97D-9030-91ED-56F78E22BAD4}"/>
              </a:ext>
            </a:extLst>
          </p:cNvPr>
          <p:cNvSpPr txBox="1"/>
          <p:nvPr/>
        </p:nvSpPr>
        <p:spPr>
          <a:xfrm>
            <a:off x="7044560" y="293370"/>
            <a:ext cx="46574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mn-lt"/>
              </a:rPr>
              <a:t>Practicalities</a:t>
            </a:r>
            <a:endParaRPr lang="en-GB" sz="3200">
              <a:solidFill>
                <a:srgbClr val="844291"/>
              </a:solidFill>
              <a:latin typeface="Poppins"/>
              <a:ea typeface="+mn-lt"/>
              <a:cs typeface="+mn-lt"/>
            </a:endParaRPr>
          </a:p>
          <a:p>
            <a:endParaRPr lang="en-GB">
              <a:cs typeface="Calibri"/>
            </a:endParaRPr>
          </a:p>
        </p:txBody>
      </p:sp>
    </p:spTree>
    <p:extLst>
      <p:ext uri="{BB962C8B-B14F-4D97-AF65-F5344CB8AC3E}">
        <p14:creationId xmlns:p14="http://schemas.microsoft.com/office/powerpoint/2010/main" val="1070524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and white rectangular object&#10;&#10;Description automatically generated">
            <a:extLst>
              <a:ext uri="{FF2B5EF4-FFF2-40B4-BE49-F238E27FC236}">
                <a16:creationId xmlns:a16="http://schemas.microsoft.com/office/drawing/2014/main" id="{773D9F06-0CD4-4B28-0F6F-8C744FEEED8B}"/>
              </a:ext>
            </a:extLst>
          </p:cNvPr>
          <p:cNvPicPr>
            <a:picLocks noChangeAspect="1"/>
          </p:cNvPicPr>
          <p:nvPr/>
        </p:nvPicPr>
        <p:blipFill>
          <a:blip r:embed="rId3"/>
          <a:stretch>
            <a:fillRect/>
          </a:stretch>
        </p:blipFill>
        <p:spPr>
          <a:xfrm>
            <a:off x="0" y="-2198"/>
            <a:ext cx="12229785" cy="6887586"/>
          </a:xfrm>
          <a:prstGeom prst="rect">
            <a:avLst/>
          </a:prstGeom>
        </p:spPr>
      </p:pic>
      <p:sp>
        <p:nvSpPr>
          <p:cNvPr id="4" name="TextBox 3">
            <a:extLst>
              <a:ext uri="{FF2B5EF4-FFF2-40B4-BE49-F238E27FC236}">
                <a16:creationId xmlns:a16="http://schemas.microsoft.com/office/drawing/2014/main" id="{B729A16C-5543-40F7-8012-267A24A0BFDD}"/>
              </a:ext>
            </a:extLst>
          </p:cNvPr>
          <p:cNvSpPr txBox="1"/>
          <p:nvPr/>
        </p:nvSpPr>
        <p:spPr>
          <a:xfrm>
            <a:off x="651086" y="1694382"/>
            <a:ext cx="8983298" cy="25168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2400" b="1">
                <a:solidFill>
                  <a:srgbClr val="CF4192"/>
                </a:solidFill>
                <a:ea typeface="+mn-lt"/>
                <a:cs typeface="+mn-lt"/>
              </a:rPr>
              <a:t>Communication between family &amp; school:</a:t>
            </a:r>
            <a:endParaRPr lang="en-US"/>
          </a:p>
          <a:p>
            <a:r>
              <a:rPr lang="en-GB">
                <a:solidFill>
                  <a:srgbClr val="000000"/>
                </a:solidFill>
                <a:ea typeface="+mn-lt"/>
                <a:cs typeface="+mn-lt"/>
              </a:rPr>
              <a:t>Ways of communicating with the school will change, as you can no longer pop in to see </a:t>
            </a:r>
            <a:r>
              <a:rPr lang="en-GB">
                <a:ea typeface="+mn-lt"/>
                <a:cs typeface="+mn-lt"/>
              </a:rPr>
              <a:t>the </a:t>
            </a:r>
            <a:r>
              <a:rPr lang="en-GB">
                <a:solidFill>
                  <a:srgbClr val="000000"/>
                </a:solidFill>
                <a:ea typeface="+mn-lt"/>
                <a:cs typeface="+mn-lt"/>
              </a:rPr>
              <a:t>teacher after </a:t>
            </a:r>
            <a:r>
              <a:rPr lang="en-GB">
                <a:ea typeface="+mn-lt"/>
                <a:cs typeface="+mn-lt"/>
              </a:rPr>
              <a:t>school</a:t>
            </a:r>
            <a:r>
              <a:rPr lang="en-GB">
                <a:solidFill>
                  <a:srgbClr val="000000"/>
                </a:solidFill>
                <a:ea typeface="+mn-lt"/>
                <a:cs typeface="+mn-lt"/>
              </a:rPr>
              <a:t>. It can be helpful to</a:t>
            </a:r>
            <a:endParaRPr lang="en-US">
              <a:solidFill>
                <a:srgbClr val="000000"/>
              </a:solidFill>
              <a:ea typeface="+mn-lt"/>
              <a:cs typeface="+mn-lt"/>
            </a:endParaRPr>
          </a:p>
          <a:p>
            <a:endParaRPr lang="en-GB">
              <a:ea typeface="+mn-lt"/>
              <a:cs typeface="+mn-lt"/>
            </a:endParaRPr>
          </a:p>
          <a:p>
            <a:pPr marL="742950" lvl="1" indent="-285750">
              <a:buFont typeface="Courier New"/>
              <a:buChar char="o"/>
            </a:pPr>
            <a:r>
              <a:rPr lang="en-GB">
                <a:solidFill>
                  <a:srgbClr val="000000"/>
                </a:solidFill>
                <a:latin typeface="Calibri"/>
                <a:ea typeface="+mn-lt"/>
                <a:cs typeface="Arial"/>
              </a:rPr>
              <a:t>Understand how best to communicate (email</a:t>
            </a:r>
            <a:r>
              <a:rPr lang="en-GB">
                <a:latin typeface="Calibri"/>
                <a:ea typeface="+mn-lt"/>
                <a:cs typeface="Arial"/>
              </a:rPr>
              <a:t>/</a:t>
            </a:r>
            <a:r>
              <a:rPr lang="en-GB">
                <a:solidFill>
                  <a:srgbClr val="000000"/>
                </a:solidFill>
                <a:latin typeface="Calibri"/>
                <a:ea typeface="+mn-lt"/>
                <a:cs typeface="Arial"/>
              </a:rPr>
              <a:t>phone</a:t>
            </a:r>
            <a:r>
              <a:rPr lang="en-GB">
                <a:latin typeface="Calibri"/>
                <a:ea typeface="+mn-lt"/>
                <a:cs typeface="Arial"/>
              </a:rPr>
              <a:t>/</a:t>
            </a:r>
            <a:r>
              <a:rPr lang="en-GB">
                <a:solidFill>
                  <a:srgbClr val="000000"/>
                </a:solidFill>
                <a:latin typeface="Calibri"/>
                <a:ea typeface="+mn-lt"/>
                <a:cs typeface="Arial"/>
              </a:rPr>
              <a:t>school systems) and with whom</a:t>
            </a:r>
            <a:endParaRPr lang="en-US">
              <a:solidFill>
                <a:srgbClr val="000000"/>
              </a:solidFill>
              <a:latin typeface="Calibri"/>
              <a:ea typeface="+mn-lt"/>
              <a:cs typeface="Arial"/>
            </a:endParaRPr>
          </a:p>
          <a:p>
            <a:pPr marL="742950" lvl="1" indent="-285750">
              <a:buFont typeface="Courier New"/>
              <a:buChar char="o"/>
            </a:pPr>
            <a:r>
              <a:rPr lang="en-GB">
                <a:solidFill>
                  <a:srgbClr val="000000"/>
                </a:solidFill>
                <a:latin typeface="Calibri"/>
                <a:ea typeface="+mn-lt"/>
                <a:cs typeface="Arial"/>
              </a:rPr>
              <a:t>Know names of key people (as in secondary schools messages can get lost as they’re passed along)  </a:t>
            </a:r>
            <a:endParaRPr lang="en-US">
              <a:solidFill>
                <a:srgbClr val="000000"/>
              </a:solidFill>
              <a:latin typeface="Calibri"/>
              <a:ea typeface="+mn-lt"/>
              <a:cs typeface="Arial"/>
            </a:endParaRPr>
          </a:p>
          <a:p>
            <a:endParaRPr lang="en-GB">
              <a:solidFill>
                <a:srgbClr val="000000"/>
              </a:solidFill>
              <a:ea typeface="+mn-lt"/>
              <a:cs typeface="+mn-lt"/>
            </a:endParaRPr>
          </a:p>
        </p:txBody>
      </p:sp>
      <p:sp>
        <p:nvSpPr>
          <p:cNvPr id="3" name="TextBox 2">
            <a:extLst>
              <a:ext uri="{FF2B5EF4-FFF2-40B4-BE49-F238E27FC236}">
                <a16:creationId xmlns:a16="http://schemas.microsoft.com/office/drawing/2014/main" id="{F0F33570-C97D-9030-91ED-56F78E22BAD4}"/>
              </a:ext>
            </a:extLst>
          </p:cNvPr>
          <p:cNvSpPr txBox="1"/>
          <p:nvPr/>
        </p:nvSpPr>
        <p:spPr>
          <a:xfrm>
            <a:off x="7044560" y="293370"/>
            <a:ext cx="46574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Poppins"/>
              </a:rPr>
              <a:t>Communication</a:t>
            </a:r>
            <a:endParaRPr lang="en-US"/>
          </a:p>
          <a:p>
            <a:endParaRPr lang="en-GB">
              <a:cs typeface="Calibri"/>
            </a:endParaRPr>
          </a:p>
        </p:txBody>
      </p:sp>
    </p:spTree>
    <p:extLst>
      <p:ext uri="{BB962C8B-B14F-4D97-AF65-F5344CB8AC3E}">
        <p14:creationId xmlns:p14="http://schemas.microsoft.com/office/powerpoint/2010/main" val="2270119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and white rectangular object&#10;&#10;Description automatically generated">
            <a:extLst>
              <a:ext uri="{FF2B5EF4-FFF2-40B4-BE49-F238E27FC236}">
                <a16:creationId xmlns:a16="http://schemas.microsoft.com/office/drawing/2014/main" id="{773D9F06-0CD4-4B28-0F6F-8C744FEEED8B}"/>
              </a:ext>
            </a:extLst>
          </p:cNvPr>
          <p:cNvPicPr>
            <a:picLocks noChangeAspect="1"/>
          </p:cNvPicPr>
          <p:nvPr/>
        </p:nvPicPr>
        <p:blipFill>
          <a:blip r:embed="rId3"/>
          <a:stretch>
            <a:fillRect/>
          </a:stretch>
        </p:blipFill>
        <p:spPr>
          <a:xfrm>
            <a:off x="0" y="-2198"/>
            <a:ext cx="12229785" cy="6887586"/>
          </a:xfrm>
          <a:prstGeom prst="rect">
            <a:avLst/>
          </a:prstGeom>
        </p:spPr>
      </p:pic>
      <p:sp>
        <p:nvSpPr>
          <p:cNvPr id="4" name="TextBox 3">
            <a:extLst>
              <a:ext uri="{FF2B5EF4-FFF2-40B4-BE49-F238E27FC236}">
                <a16:creationId xmlns:a16="http://schemas.microsoft.com/office/drawing/2014/main" id="{B729A16C-5543-40F7-8012-267A24A0BFDD}"/>
              </a:ext>
            </a:extLst>
          </p:cNvPr>
          <p:cNvSpPr txBox="1"/>
          <p:nvPr/>
        </p:nvSpPr>
        <p:spPr>
          <a:xfrm>
            <a:off x="545911" y="1649030"/>
            <a:ext cx="10414598" cy="18581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2400" b="1">
                <a:solidFill>
                  <a:srgbClr val="CF4192"/>
                </a:solidFill>
                <a:ea typeface="+mn-lt"/>
                <a:cs typeface="+mn-lt"/>
              </a:rPr>
              <a:t>Developing communication skills:</a:t>
            </a:r>
            <a:endParaRPr lang="en-US"/>
          </a:p>
          <a:p>
            <a:r>
              <a:rPr lang="en-GB" sz="1600" b="1">
                <a:latin typeface="Calibri"/>
                <a:ea typeface="+mn-lt"/>
                <a:cs typeface="+mn-lt"/>
              </a:rPr>
              <a:t>How</a:t>
            </a:r>
            <a:r>
              <a:rPr lang="en-GB" sz="1600" b="1">
                <a:solidFill>
                  <a:srgbClr val="000000"/>
                </a:solidFill>
                <a:latin typeface="Calibri"/>
                <a:ea typeface="+mn-lt"/>
                <a:cs typeface="+mn-lt"/>
              </a:rPr>
              <a:t> will you and your child </a:t>
            </a:r>
            <a:r>
              <a:rPr lang="en-GB" sz="1600" b="1">
                <a:latin typeface="Calibri"/>
                <a:ea typeface="+mn-lt"/>
                <a:cs typeface="+mn-lt"/>
              </a:rPr>
              <a:t>communicate during the school day?</a:t>
            </a:r>
            <a:endParaRPr lang="en-US" sz="1600" b="1">
              <a:latin typeface="Calibri"/>
              <a:ea typeface="+mn-lt"/>
              <a:cs typeface="+mn-lt"/>
            </a:endParaRPr>
          </a:p>
          <a:p>
            <a:pPr marL="742950" lvl="1" indent="-285750">
              <a:buFont typeface="Courier New"/>
              <a:buChar char="o"/>
            </a:pPr>
            <a:r>
              <a:rPr lang="en-GB" sz="1600">
                <a:latin typeface="Calibri"/>
                <a:ea typeface="+mn-lt"/>
                <a:cs typeface="Arial"/>
              </a:rPr>
              <a:t>Agree beforehand </a:t>
            </a:r>
            <a:r>
              <a:rPr lang="en-GB" sz="1600" b="1">
                <a:latin typeface="Calibri"/>
                <a:ea typeface="+mn-lt"/>
                <a:cs typeface="Arial"/>
              </a:rPr>
              <a:t>when </a:t>
            </a:r>
            <a:r>
              <a:rPr lang="en-GB" sz="1600">
                <a:latin typeface="Calibri"/>
                <a:ea typeface="+mn-lt"/>
                <a:cs typeface="Arial"/>
              </a:rPr>
              <a:t>you will </a:t>
            </a:r>
            <a:r>
              <a:rPr lang="en-GB" sz="1600">
                <a:solidFill>
                  <a:srgbClr val="000000"/>
                </a:solidFill>
                <a:latin typeface="Calibri"/>
                <a:ea typeface="+mn-lt"/>
                <a:cs typeface="Arial"/>
              </a:rPr>
              <a:t>check in and </a:t>
            </a:r>
            <a:r>
              <a:rPr lang="en-GB" sz="1600" b="1">
                <a:solidFill>
                  <a:srgbClr val="000000"/>
                </a:solidFill>
                <a:latin typeface="Calibri"/>
                <a:ea typeface="+mn-lt"/>
                <a:cs typeface="Arial"/>
              </a:rPr>
              <a:t>how</a:t>
            </a:r>
            <a:r>
              <a:rPr lang="en-GB" sz="1600">
                <a:solidFill>
                  <a:srgbClr val="000000"/>
                </a:solidFill>
                <a:latin typeface="Calibri"/>
                <a:ea typeface="+mn-lt"/>
                <a:cs typeface="Arial"/>
              </a:rPr>
              <a:t> (360</a:t>
            </a:r>
            <a:r>
              <a:rPr lang="en-GB" sz="1600">
                <a:latin typeface="Calibri"/>
                <a:ea typeface="+mn-lt"/>
                <a:cs typeface="Arial"/>
              </a:rPr>
              <a:t>/</a:t>
            </a:r>
            <a:r>
              <a:rPr lang="en-GB" sz="1600">
                <a:solidFill>
                  <a:srgbClr val="000000"/>
                </a:solidFill>
                <a:latin typeface="Calibri"/>
                <a:ea typeface="+mn-lt"/>
                <a:cs typeface="Arial"/>
              </a:rPr>
              <a:t>snapchat</a:t>
            </a:r>
            <a:r>
              <a:rPr lang="en-GB" sz="1600">
                <a:latin typeface="Calibri"/>
                <a:ea typeface="+mn-lt"/>
                <a:cs typeface="Arial"/>
              </a:rPr>
              <a:t>/</a:t>
            </a:r>
            <a:r>
              <a:rPr lang="en-GB" sz="1600">
                <a:solidFill>
                  <a:srgbClr val="000000"/>
                </a:solidFill>
                <a:latin typeface="Calibri"/>
                <a:ea typeface="+mn-lt"/>
                <a:cs typeface="Arial"/>
              </a:rPr>
              <a:t>text/messenger/calls/WhatsApp)</a:t>
            </a:r>
          </a:p>
          <a:p>
            <a:pPr marL="742950" lvl="1" indent="-285750">
              <a:buFont typeface="Courier New"/>
              <a:buChar char="o"/>
            </a:pPr>
            <a:r>
              <a:rPr lang="en-GB" sz="1600">
                <a:solidFill>
                  <a:srgbClr val="000000"/>
                </a:solidFill>
                <a:latin typeface="Calibri"/>
                <a:ea typeface="+mn-lt"/>
                <a:cs typeface="Arial"/>
              </a:rPr>
              <a:t>It can be useful for some children if we ask questions about their environment or their day, rather than asking ‘are you OK?’</a:t>
            </a:r>
          </a:p>
          <a:p>
            <a:pPr marL="742950" lvl="1" indent="-285750">
              <a:buFont typeface="Courier New"/>
              <a:buChar char="o"/>
            </a:pPr>
            <a:endParaRPr lang="en-US">
              <a:solidFill>
                <a:srgbClr val="000000"/>
              </a:solidFill>
              <a:latin typeface="Calibri"/>
              <a:ea typeface="+mn-lt"/>
              <a:cs typeface="+mn-lt"/>
            </a:endParaRPr>
          </a:p>
        </p:txBody>
      </p:sp>
      <p:sp>
        <p:nvSpPr>
          <p:cNvPr id="3" name="TextBox 2">
            <a:extLst>
              <a:ext uri="{FF2B5EF4-FFF2-40B4-BE49-F238E27FC236}">
                <a16:creationId xmlns:a16="http://schemas.microsoft.com/office/drawing/2014/main" id="{F0F33570-C97D-9030-91ED-56F78E22BAD4}"/>
              </a:ext>
            </a:extLst>
          </p:cNvPr>
          <p:cNvSpPr txBox="1"/>
          <p:nvPr/>
        </p:nvSpPr>
        <p:spPr>
          <a:xfrm>
            <a:off x="7044560" y="293370"/>
            <a:ext cx="46574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mn-lt"/>
              </a:rPr>
              <a:t>Communication</a:t>
            </a:r>
            <a:endParaRPr lang="en-GB" sz="3200">
              <a:solidFill>
                <a:srgbClr val="844291"/>
              </a:solidFill>
              <a:latin typeface="Poppins"/>
              <a:ea typeface="+mn-lt"/>
              <a:cs typeface="+mn-lt"/>
            </a:endParaRPr>
          </a:p>
          <a:p>
            <a:endParaRPr lang="en-GB">
              <a:cs typeface="Calibri"/>
            </a:endParaRPr>
          </a:p>
        </p:txBody>
      </p:sp>
      <p:sp>
        <p:nvSpPr>
          <p:cNvPr id="5" name="TextBox 4">
            <a:extLst>
              <a:ext uri="{FF2B5EF4-FFF2-40B4-BE49-F238E27FC236}">
                <a16:creationId xmlns:a16="http://schemas.microsoft.com/office/drawing/2014/main" id="{D22E7C0F-4757-5D52-5E1D-C0A0694C3A5F}"/>
              </a:ext>
            </a:extLst>
          </p:cNvPr>
          <p:cNvSpPr txBox="1"/>
          <p:nvPr/>
        </p:nvSpPr>
        <p:spPr>
          <a:xfrm>
            <a:off x="545911" y="3295931"/>
            <a:ext cx="8355969" cy="34302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1600" b="1">
                <a:solidFill>
                  <a:srgbClr val="000000"/>
                </a:solidFill>
                <a:latin typeface="Calibri"/>
                <a:ea typeface="+mn-lt"/>
                <a:cs typeface="+mn-lt"/>
              </a:rPr>
              <a:t>If your child is distressed or worried, it’s useful to focus on supporting them rather than fixing the problem</a:t>
            </a:r>
            <a:endParaRPr lang="en-GB" sz="2000" b="1">
              <a:solidFill>
                <a:srgbClr val="CF4192"/>
              </a:solidFill>
              <a:latin typeface="Calibri"/>
              <a:ea typeface="+mn-lt"/>
              <a:cs typeface="Calibri"/>
            </a:endParaRPr>
          </a:p>
          <a:p>
            <a:pPr marL="742950" lvl="1" indent="-285750">
              <a:buFont typeface="Courier New"/>
              <a:buChar char="o"/>
            </a:pPr>
            <a:r>
              <a:rPr lang="en-GB" sz="1600">
                <a:solidFill>
                  <a:srgbClr val="000000"/>
                </a:solidFill>
                <a:latin typeface="Calibri"/>
                <a:ea typeface="+mn-lt"/>
                <a:cs typeface="Arial"/>
              </a:rPr>
              <a:t>Promote self-help by asking how their friends are dealing with that worry, fear or issue</a:t>
            </a:r>
            <a:endParaRPr lang="en-US" sz="1600">
              <a:solidFill>
                <a:srgbClr val="000000"/>
              </a:solidFill>
              <a:latin typeface="Calibri"/>
              <a:ea typeface="+mn-lt"/>
              <a:cs typeface="Arial"/>
            </a:endParaRPr>
          </a:p>
          <a:p>
            <a:pPr marL="742950" lvl="1" indent="-285750">
              <a:buFont typeface="Courier New"/>
              <a:buChar char="o"/>
            </a:pPr>
            <a:r>
              <a:rPr lang="en-GB" sz="1600">
                <a:solidFill>
                  <a:srgbClr val="000000"/>
                </a:solidFill>
                <a:latin typeface="Calibri"/>
                <a:ea typeface="+mn-lt"/>
                <a:cs typeface="Arial"/>
              </a:rPr>
              <a:t>Encourage them to ask others or read-up on strategies, then come back with ideas that they may want to try</a:t>
            </a:r>
          </a:p>
          <a:p>
            <a:pPr marL="742950" lvl="1" indent="-285750">
              <a:buFont typeface="Courier New"/>
              <a:buChar char="o"/>
            </a:pPr>
            <a:r>
              <a:rPr lang="en-GB" sz="1600">
                <a:solidFill>
                  <a:srgbClr val="000000"/>
                </a:solidFill>
                <a:latin typeface="Calibri"/>
                <a:ea typeface="+mn-lt"/>
                <a:cs typeface="Arial"/>
              </a:rPr>
              <a:t>Suggest they google ideas there are many to choose from</a:t>
            </a:r>
          </a:p>
          <a:p>
            <a:pPr marL="742950" lvl="1" indent="-285750">
              <a:buFont typeface="Courier New"/>
              <a:buChar char="o"/>
            </a:pPr>
            <a:endParaRPr lang="en-GB" sz="1600">
              <a:solidFill>
                <a:srgbClr val="000000"/>
              </a:solidFill>
              <a:latin typeface="Calibri"/>
              <a:ea typeface="+mn-lt"/>
              <a:cs typeface="Arial"/>
            </a:endParaRPr>
          </a:p>
          <a:p>
            <a:r>
              <a:rPr lang="en-GB" sz="1600" b="1">
                <a:solidFill>
                  <a:srgbClr val="000000"/>
                </a:solidFill>
                <a:latin typeface="Calibri"/>
                <a:ea typeface="+mn-lt"/>
                <a:cs typeface="+mn-lt"/>
              </a:rPr>
              <a:t>There are some resources on the Parental Minds webpage to help you support your child</a:t>
            </a:r>
            <a:endParaRPr lang="en-GB" sz="1600" b="1">
              <a:latin typeface="Calibri"/>
              <a:cs typeface="Calibri"/>
            </a:endParaRPr>
          </a:p>
          <a:p>
            <a:pPr marL="742950" lvl="1" indent="-285750">
              <a:buFont typeface="Courier New"/>
              <a:buChar char="o"/>
            </a:pPr>
            <a:r>
              <a:rPr lang="en-GB" sz="1600">
                <a:solidFill>
                  <a:srgbClr val="000000"/>
                </a:solidFill>
                <a:latin typeface="Calibri"/>
                <a:ea typeface="+mn-lt"/>
                <a:cs typeface="Arial"/>
              </a:rPr>
              <a:t>Face Facts – a guide to communicating with someone who is struggling with their emotions - </a:t>
            </a:r>
            <a:r>
              <a:rPr lang="en-GB" sz="1600">
                <a:solidFill>
                  <a:srgbClr val="000000"/>
                </a:solidFill>
                <a:latin typeface="Calibri"/>
                <a:ea typeface="+mn-lt"/>
                <a:cs typeface="Arial"/>
                <a:hlinkClick r:id="rId4">
                  <a:extLst>
                    <a:ext uri="{A12FA001-AC4F-418D-AE19-62706E023703}">
                      <ahyp:hlinkClr xmlns:ahyp="http://schemas.microsoft.com/office/drawing/2018/hyperlinkcolor" val="tx"/>
                    </a:ext>
                  </a:extLst>
                </a:hlinkClick>
              </a:rPr>
              <a:t>Face Facts - Parental Minds</a:t>
            </a:r>
          </a:p>
          <a:p>
            <a:pPr marL="742950" lvl="1" indent="-285750">
              <a:buFont typeface="Courier New"/>
              <a:buChar char="o"/>
            </a:pPr>
            <a:r>
              <a:rPr lang="en-GB" sz="1600">
                <a:solidFill>
                  <a:srgbClr val="000000"/>
                </a:solidFill>
                <a:latin typeface="Calibri"/>
                <a:ea typeface="+mn-lt"/>
                <a:cs typeface="+mn-lt"/>
              </a:rPr>
              <a:t>It’s important to support yourself whilst supporting others - </a:t>
            </a:r>
            <a:r>
              <a:rPr lang="en-GB" sz="1600">
                <a:solidFill>
                  <a:srgbClr val="000000"/>
                </a:solidFill>
                <a:latin typeface="Calibri"/>
                <a:ea typeface="+mn-lt"/>
                <a:cs typeface="+mn-lt"/>
                <a:hlinkClick r:id="rId5"/>
              </a:rPr>
              <a:t>Self - Parental Minds</a:t>
            </a:r>
            <a:endParaRPr lang="en-US" sz="1600">
              <a:solidFill>
                <a:srgbClr val="000000"/>
              </a:solidFill>
              <a:latin typeface="Calibri"/>
              <a:ea typeface="+mn-lt"/>
              <a:cs typeface="+mn-lt"/>
            </a:endParaRPr>
          </a:p>
          <a:p>
            <a:pPr lvl="1"/>
            <a:endParaRPr lang="en-US" sz="1600">
              <a:solidFill>
                <a:srgbClr val="000000"/>
              </a:solidFill>
              <a:latin typeface="Calibri"/>
              <a:ea typeface="+mn-lt"/>
              <a:cs typeface="Arial"/>
            </a:endParaRPr>
          </a:p>
          <a:p>
            <a:pPr marL="171450" indent="-171450" algn="l">
              <a:buFont typeface="Arial"/>
              <a:buChar char="•"/>
            </a:pPr>
            <a:endParaRPr lang="en-GB" sz="1600">
              <a:ea typeface="Calibri" panose="020F0502020204030204"/>
              <a:cs typeface="Calibri"/>
            </a:endParaRPr>
          </a:p>
        </p:txBody>
      </p:sp>
    </p:spTree>
    <p:extLst>
      <p:ext uri="{BB962C8B-B14F-4D97-AF65-F5344CB8AC3E}">
        <p14:creationId xmlns:p14="http://schemas.microsoft.com/office/powerpoint/2010/main" val="2980882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and white rectangular object&#10;&#10;Description automatically generated">
            <a:extLst>
              <a:ext uri="{FF2B5EF4-FFF2-40B4-BE49-F238E27FC236}">
                <a16:creationId xmlns:a16="http://schemas.microsoft.com/office/drawing/2014/main" id="{773D9F06-0CD4-4B28-0F6F-8C744FEEED8B}"/>
              </a:ext>
            </a:extLst>
          </p:cNvPr>
          <p:cNvPicPr>
            <a:picLocks noChangeAspect="1"/>
          </p:cNvPicPr>
          <p:nvPr/>
        </p:nvPicPr>
        <p:blipFill>
          <a:blip r:embed="rId3"/>
          <a:stretch>
            <a:fillRect/>
          </a:stretch>
        </p:blipFill>
        <p:spPr>
          <a:xfrm>
            <a:off x="0" y="-29586"/>
            <a:ext cx="12229785" cy="6887586"/>
          </a:xfrm>
          <a:prstGeom prst="rect">
            <a:avLst/>
          </a:prstGeom>
        </p:spPr>
      </p:pic>
      <p:sp>
        <p:nvSpPr>
          <p:cNvPr id="4" name="TextBox 3">
            <a:extLst>
              <a:ext uri="{FF2B5EF4-FFF2-40B4-BE49-F238E27FC236}">
                <a16:creationId xmlns:a16="http://schemas.microsoft.com/office/drawing/2014/main" id="{B729A16C-5543-40F7-8012-267A24A0BFDD}"/>
              </a:ext>
            </a:extLst>
          </p:cNvPr>
          <p:cNvSpPr txBox="1"/>
          <p:nvPr/>
        </p:nvSpPr>
        <p:spPr>
          <a:xfrm>
            <a:off x="372315" y="1383816"/>
            <a:ext cx="10686547" cy="5815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2400" b="1">
                <a:solidFill>
                  <a:srgbClr val="CF4192"/>
                </a:solidFill>
                <a:ea typeface="+mn-lt"/>
                <a:cs typeface="+mn-lt"/>
              </a:rPr>
              <a:t>Social Media</a:t>
            </a:r>
          </a:p>
          <a:p>
            <a:pPr>
              <a:lnSpc>
                <a:spcPct val="107000"/>
              </a:lnSpc>
              <a:spcAft>
                <a:spcPts val="800"/>
              </a:spcAft>
            </a:pPr>
            <a:r>
              <a:rPr lang="en-GB">
                <a:ea typeface="+mn-lt"/>
                <a:cs typeface="+mn-lt"/>
              </a:rPr>
              <a:t>Social media is an integral part of our lives and it’s important to talk to our children about it. We can do this by</a:t>
            </a:r>
          </a:p>
          <a:p>
            <a:pPr marL="285750" indent="-285750">
              <a:lnSpc>
                <a:spcPct val="107000"/>
              </a:lnSpc>
              <a:spcAft>
                <a:spcPts val="800"/>
              </a:spcAft>
              <a:buFont typeface="Courier New" panose="02070309020205020404" pitchFamily="49" charset="0"/>
              <a:buChar char="o"/>
            </a:pPr>
            <a:r>
              <a:rPr lang="en-GB">
                <a:ea typeface="+mn-lt"/>
                <a:cs typeface="+mn-lt"/>
              </a:rPr>
              <a:t>Talking about what’s relevant to them at this moment in time, in a way they understand</a:t>
            </a:r>
          </a:p>
          <a:p>
            <a:pPr marL="285750" indent="-285750">
              <a:lnSpc>
                <a:spcPct val="107000"/>
              </a:lnSpc>
              <a:spcAft>
                <a:spcPts val="800"/>
              </a:spcAft>
              <a:buFont typeface="Courier New" panose="02070309020205020404" pitchFamily="49" charset="0"/>
              <a:buChar char="o"/>
            </a:pPr>
            <a:r>
              <a:rPr lang="en-GB">
                <a:ea typeface="+mn-lt"/>
                <a:cs typeface="+mn-lt"/>
              </a:rPr>
              <a:t>Bring conversations about using technology into your everyday life, e.g. how you use a supermarket app when you are at the supermarket</a:t>
            </a:r>
          </a:p>
          <a:p>
            <a:pPr marL="285750" indent="-285750">
              <a:lnSpc>
                <a:spcPct val="107000"/>
              </a:lnSpc>
              <a:spcAft>
                <a:spcPts val="800"/>
              </a:spcAft>
              <a:buFont typeface="Courier New" panose="02070309020205020404" pitchFamily="49" charset="0"/>
              <a:buChar char="o"/>
            </a:pPr>
            <a:r>
              <a:rPr lang="en-GB">
                <a:ea typeface="+mn-lt"/>
                <a:cs typeface="+mn-lt"/>
              </a:rPr>
              <a:t>Pick times to talk when your child is receptive, alongside can be useful (e.g. when walking, or in the car)</a:t>
            </a:r>
          </a:p>
          <a:p>
            <a:pPr marL="285750" indent="-285750">
              <a:lnSpc>
                <a:spcPct val="107000"/>
              </a:lnSpc>
              <a:spcAft>
                <a:spcPts val="800"/>
              </a:spcAft>
              <a:buFont typeface="Courier New" panose="02070309020205020404" pitchFamily="49" charset="0"/>
              <a:buChar char="o"/>
            </a:pPr>
            <a:r>
              <a:rPr lang="en-GB">
                <a:ea typeface="+mn-lt"/>
                <a:cs typeface="+mn-lt"/>
              </a:rPr>
              <a:t>Be open about how you use social media and agree times for you all to ‘put your phones to bed’</a:t>
            </a:r>
          </a:p>
          <a:p>
            <a:pPr marL="285750" indent="-285750">
              <a:lnSpc>
                <a:spcPct val="107000"/>
              </a:lnSpc>
              <a:spcAft>
                <a:spcPts val="800"/>
              </a:spcAft>
              <a:buFont typeface="Courier New" panose="02070309020205020404" pitchFamily="49" charset="0"/>
              <a:buChar char="o"/>
            </a:pPr>
            <a:r>
              <a:rPr lang="en-GB">
                <a:ea typeface="+mn-lt"/>
                <a:cs typeface="+mn-lt"/>
              </a:rPr>
              <a:t>Share how to be a good digital citizen </a:t>
            </a:r>
            <a:r>
              <a:rPr lang="en-GB">
                <a:ea typeface="+mn-lt"/>
                <a:cs typeface="+mn-lt"/>
                <a:hlinkClick r:id="rId4"/>
              </a:rPr>
              <a:t>https://www.internetmatters.org/resources/online-identity-series/</a:t>
            </a:r>
            <a:endParaRPr lang="en-GB">
              <a:ea typeface="+mn-lt"/>
              <a:cs typeface="+mn-lt"/>
            </a:endParaRPr>
          </a:p>
          <a:p>
            <a:pPr marL="285750" indent="-285750">
              <a:lnSpc>
                <a:spcPct val="107000"/>
              </a:lnSpc>
              <a:spcAft>
                <a:spcPts val="800"/>
              </a:spcAft>
              <a:buFont typeface="Courier New" panose="02070309020205020404" pitchFamily="49" charset="0"/>
              <a:buChar char="o"/>
            </a:pPr>
            <a:r>
              <a:rPr lang="en-GB">
                <a:ea typeface="+mn-lt"/>
                <a:cs typeface="+mn-lt"/>
              </a:rPr>
              <a:t>This support guide will help you to start the conversation </a:t>
            </a:r>
            <a:r>
              <a:rPr lang="en-GB">
                <a:ea typeface="+mn-lt"/>
                <a:cs typeface="+mn-lt"/>
                <a:hlinkClick r:id="rId5"/>
              </a:rPr>
              <a:t>https://www.internetmatters.org/wp-content/uploads/2023/01/Internet-Matters-Create-Environment-for-Kids-to-Talk-Jan-2023-2.pdf</a:t>
            </a:r>
            <a:endParaRPr lang="en-GB">
              <a:ea typeface="+mn-lt"/>
              <a:cs typeface="+mn-lt"/>
            </a:endParaRPr>
          </a:p>
          <a:p>
            <a:pPr>
              <a:lnSpc>
                <a:spcPct val="107000"/>
              </a:lnSpc>
              <a:spcAft>
                <a:spcPts val="800"/>
              </a:spcAft>
            </a:pPr>
            <a:r>
              <a:rPr lang="en-GB" b="1">
                <a:solidFill>
                  <a:srgbClr val="6FA64B"/>
                </a:solidFill>
                <a:ea typeface="+mn-lt"/>
                <a:cs typeface="+mn-lt"/>
              </a:rPr>
              <a:t>Other useful resources</a:t>
            </a:r>
          </a:p>
          <a:p>
            <a:pPr marL="285750" indent="-285750">
              <a:lnSpc>
                <a:spcPct val="107000"/>
              </a:lnSpc>
              <a:spcAft>
                <a:spcPts val="800"/>
              </a:spcAft>
              <a:buFont typeface="Arial,Sans-Serif"/>
              <a:buChar char="•"/>
            </a:pPr>
            <a:r>
              <a:rPr lang="en-GB" sz="1600">
                <a:solidFill>
                  <a:srgbClr val="000000"/>
                </a:solidFill>
                <a:latin typeface="Arial"/>
                <a:ea typeface="+mn-lt"/>
                <a:cs typeface="Arial"/>
                <a:hlinkClick r:id="rId6">
                  <a:extLst>
                    <a:ext uri="{A12FA001-AC4F-418D-AE19-62706E023703}">
                      <ahyp:hlinkClr xmlns:ahyp="http://schemas.microsoft.com/office/drawing/2018/hyperlinkcolor" val="tx"/>
                    </a:ext>
                  </a:extLst>
                </a:hlinkClick>
              </a:rPr>
              <a:t>https://www.nspcc.org.uk/keeping-children-safe/online-safety/social-media/</a:t>
            </a:r>
          </a:p>
          <a:p>
            <a:pPr marL="285750" indent="-285750">
              <a:lnSpc>
                <a:spcPct val="107000"/>
              </a:lnSpc>
              <a:spcAft>
                <a:spcPts val="800"/>
              </a:spcAft>
              <a:buFont typeface="Arial,Sans-Serif"/>
              <a:buChar char="•"/>
            </a:pPr>
            <a:r>
              <a:rPr lang="en-GB" sz="1800">
                <a:effectLst/>
                <a:latin typeface="Calibri" panose="020F0502020204030204" pitchFamily="34" charset="0"/>
                <a:ea typeface="Times New Roman" panose="02020603050405020304" pitchFamily="18" charset="0"/>
                <a:cs typeface="Times New Roman" panose="02020603050405020304" pitchFamily="18" charset="0"/>
                <a:hlinkClick r:id="rId7"/>
              </a:rPr>
              <a:t>https://www.internetmatters.org/resources/online-safety-guide-11-13-year-olds/</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Sans-Serif"/>
              <a:buChar char="•"/>
            </a:pPr>
            <a:r>
              <a:rPr lang="en-GB">
                <a:latin typeface="Calibri" panose="020F0502020204030204" pitchFamily="34" charset="0"/>
                <a:ea typeface="Times New Roman" panose="02020603050405020304" pitchFamily="18" charset="0"/>
                <a:cs typeface="Times New Roman" panose="02020603050405020304" pitchFamily="18" charset="0"/>
              </a:rPr>
              <a:t>https://www.internetmatters.org/resources/online-safety-guide-14-year-olds/</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lgn="l">
              <a:buFont typeface="Arial"/>
              <a:buChar char="•"/>
            </a:pPr>
            <a:endParaRPr lang="en-GB">
              <a:ea typeface="Calibri" panose="020F0502020204030204"/>
              <a:cs typeface="Calibri"/>
            </a:endParaRPr>
          </a:p>
        </p:txBody>
      </p:sp>
      <p:sp>
        <p:nvSpPr>
          <p:cNvPr id="3" name="TextBox 2">
            <a:extLst>
              <a:ext uri="{FF2B5EF4-FFF2-40B4-BE49-F238E27FC236}">
                <a16:creationId xmlns:a16="http://schemas.microsoft.com/office/drawing/2014/main" id="{F0F33570-C97D-9030-91ED-56F78E22BAD4}"/>
              </a:ext>
            </a:extLst>
          </p:cNvPr>
          <p:cNvSpPr txBox="1"/>
          <p:nvPr/>
        </p:nvSpPr>
        <p:spPr>
          <a:xfrm>
            <a:off x="7064225" y="246228"/>
            <a:ext cx="46574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mn-lt"/>
              </a:rPr>
              <a:t>Social Media</a:t>
            </a:r>
            <a:endParaRPr lang="en-GB" sz="3200">
              <a:solidFill>
                <a:srgbClr val="844291"/>
              </a:solidFill>
              <a:latin typeface="Poppins"/>
              <a:ea typeface="+mn-lt"/>
              <a:cs typeface="+mn-lt"/>
            </a:endParaRPr>
          </a:p>
          <a:p>
            <a:endParaRPr lang="en-GB">
              <a:cs typeface="Calibri"/>
            </a:endParaRPr>
          </a:p>
        </p:txBody>
      </p:sp>
    </p:spTree>
    <p:extLst>
      <p:ext uri="{BB962C8B-B14F-4D97-AF65-F5344CB8AC3E}">
        <p14:creationId xmlns:p14="http://schemas.microsoft.com/office/powerpoint/2010/main" val="2850829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and white rectangular object&#10;&#10;Description automatically generated">
            <a:extLst>
              <a:ext uri="{FF2B5EF4-FFF2-40B4-BE49-F238E27FC236}">
                <a16:creationId xmlns:a16="http://schemas.microsoft.com/office/drawing/2014/main" id="{773D9F06-0CD4-4B28-0F6F-8C744FEEED8B}"/>
              </a:ext>
            </a:extLst>
          </p:cNvPr>
          <p:cNvPicPr>
            <a:picLocks noChangeAspect="1"/>
          </p:cNvPicPr>
          <p:nvPr/>
        </p:nvPicPr>
        <p:blipFill>
          <a:blip r:embed="rId3"/>
          <a:stretch>
            <a:fillRect/>
          </a:stretch>
        </p:blipFill>
        <p:spPr>
          <a:xfrm>
            <a:off x="0" y="-2198"/>
            <a:ext cx="12229785" cy="6887586"/>
          </a:xfrm>
          <a:prstGeom prst="rect">
            <a:avLst/>
          </a:prstGeom>
        </p:spPr>
      </p:pic>
      <p:sp>
        <p:nvSpPr>
          <p:cNvPr id="4" name="TextBox 3">
            <a:extLst>
              <a:ext uri="{FF2B5EF4-FFF2-40B4-BE49-F238E27FC236}">
                <a16:creationId xmlns:a16="http://schemas.microsoft.com/office/drawing/2014/main" id="{B729A16C-5543-40F7-8012-267A24A0BFDD}"/>
              </a:ext>
            </a:extLst>
          </p:cNvPr>
          <p:cNvSpPr txBox="1"/>
          <p:nvPr/>
        </p:nvSpPr>
        <p:spPr>
          <a:xfrm>
            <a:off x="558202" y="1292456"/>
            <a:ext cx="10391247" cy="183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2400" b="1">
                <a:solidFill>
                  <a:srgbClr val="CF4192"/>
                </a:solidFill>
                <a:ea typeface="+mn-lt"/>
                <a:cs typeface="+mn-lt"/>
              </a:rPr>
              <a:t>Supporting Young People’s Emotional Wellbeing:</a:t>
            </a:r>
          </a:p>
          <a:p>
            <a:pPr>
              <a:lnSpc>
                <a:spcPct val="107000"/>
              </a:lnSpc>
              <a:spcAft>
                <a:spcPts val="800"/>
              </a:spcAft>
            </a:pPr>
            <a:r>
              <a:rPr lang="en-GB" b="1">
                <a:solidFill>
                  <a:srgbClr val="CF4192"/>
                </a:solidFill>
                <a:ea typeface="+mn-lt"/>
                <a:cs typeface="+mn-lt"/>
              </a:rPr>
              <a:t>Carrying out the practical suggestions is likely to reduce the anxiety that our children will experience however, this is a time of change in their bodies and brains too.  The following section is about supporting the way that they deal with their thoughts, feelings and their actions.</a:t>
            </a:r>
          </a:p>
          <a:p>
            <a:pPr>
              <a:lnSpc>
                <a:spcPct val="107000"/>
              </a:lnSpc>
              <a:spcAft>
                <a:spcPts val="800"/>
              </a:spcAft>
            </a:pPr>
            <a:endParaRPr lang="en-GB" sz="1600">
              <a:ea typeface="+mn-lt"/>
              <a:cs typeface="+mn-lt"/>
            </a:endParaRPr>
          </a:p>
        </p:txBody>
      </p:sp>
      <p:sp>
        <p:nvSpPr>
          <p:cNvPr id="3" name="TextBox 2">
            <a:extLst>
              <a:ext uri="{FF2B5EF4-FFF2-40B4-BE49-F238E27FC236}">
                <a16:creationId xmlns:a16="http://schemas.microsoft.com/office/drawing/2014/main" id="{F0F33570-C97D-9030-91ED-56F78E22BAD4}"/>
              </a:ext>
            </a:extLst>
          </p:cNvPr>
          <p:cNvSpPr txBox="1"/>
          <p:nvPr/>
        </p:nvSpPr>
        <p:spPr>
          <a:xfrm>
            <a:off x="7044560" y="293370"/>
            <a:ext cx="46574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mn-lt"/>
              </a:rPr>
              <a:t>Emotions</a:t>
            </a:r>
            <a:endParaRPr lang="en-GB" sz="3200">
              <a:solidFill>
                <a:srgbClr val="844291"/>
              </a:solidFill>
              <a:latin typeface="Poppins"/>
              <a:ea typeface="+mn-lt"/>
              <a:cs typeface="+mn-lt"/>
            </a:endParaRPr>
          </a:p>
          <a:p>
            <a:endParaRPr lang="en-GB">
              <a:cs typeface="Calibri"/>
            </a:endParaRPr>
          </a:p>
        </p:txBody>
      </p:sp>
      <p:sp>
        <p:nvSpPr>
          <p:cNvPr id="5" name="TextBox 4">
            <a:extLst>
              <a:ext uri="{FF2B5EF4-FFF2-40B4-BE49-F238E27FC236}">
                <a16:creationId xmlns:a16="http://schemas.microsoft.com/office/drawing/2014/main" id="{37DD8B33-AB9C-F06D-8885-282DBCBB3FA8}"/>
              </a:ext>
            </a:extLst>
          </p:cNvPr>
          <p:cNvSpPr txBox="1"/>
          <p:nvPr/>
        </p:nvSpPr>
        <p:spPr>
          <a:xfrm>
            <a:off x="558202" y="2854759"/>
            <a:ext cx="9202486" cy="3879011"/>
          </a:xfrm>
          <a:prstGeom prst="rect">
            <a:avLst/>
          </a:prstGeom>
          <a:noFill/>
        </p:spPr>
        <p:txBody>
          <a:bodyPr wrap="square" lIns="91440" tIns="45720" rIns="91440" bIns="45720" rtlCol="0" anchor="t">
            <a:spAutoFit/>
          </a:bodyPr>
          <a:lstStyle/>
          <a:p>
            <a:pPr marL="285750" indent="-285750">
              <a:lnSpc>
                <a:spcPct val="107000"/>
              </a:lnSpc>
              <a:spcAft>
                <a:spcPts val="800"/>
              </a:spcAft>
              <a:buFont typeface="Courier New,monospace" panose="02070309020205020404" pitchFamily="49" charset="0"/>
              <a:buChar char="o"/>
            </a:pPr>
            <a:r>
              <a:rPr lang="en-GB">
                <a:latin typeface="Calibri"/>
                <a:ea typeface="+mn-lt"/>
                <a:cs typeface="Arial"/>
              </a:rPr>
              <a:t>It can be useful to have a conversation in the car, walking along or even using a mirror as children find this less intense and there is no need for eye contact.</a:t>
            </a:r>
            <a:endParaRPr lang="en-US">
              <a:latin typeface="Calibri"/>
              <a:ea typeface="+mn-lt"/>
              <a:cs typeface="Arial"/>
            </a:endParaRPr>
          </a:p>
          <a:p>
            <a:pPr marL="285750" indent="-285750">
              <a:lnSpc>
                <a:spcPct val="107000"/>
              </a:lnSpc>
              <a:spcAft>
                <a:spcPts val="800"/>
              </a:spcAft>
              <a:buFont typeface="Courier New,monospace" panose="02070309020205020404" pitchFamily="49" charset="0"/>
              <a:buChar char="o"/>
            </a:pPr>
            <a:r>
              <a:rPr lang="en-GB">
                <a:latin typeface="Calibri"/>
                <a:ea typeface="+mn-lt"/>
                <a:cs typeface="Arial"/>
              </a:rPr>
              <a:t>It’s good to let children have a period of rest when they come home from school, rather than bombarding them with questions as soon as we see them, because we are eager to hear what they’ve been doing.</a:t>
            </a:r>
          </a:p>
          <a:p>
            <a:pPr marL="285750" indent="-285750">
              <a:lnSpc>
                <a:spcPct val="107000"/>
              </a:lnSpc>
              <a:spcAft>
                <a:spcPts val="800"/>
              </a:spcAft>
              <a:buFont typeface="Courier New,monospace" panose="02070309020205020404" pitchFamily="49" charset="0"/>
              <a:buChar char="o"/>
            </a:pPr>
            <a:r>
              <a:rPr lang="en-GB">
                <a:latin typeface="Calibri"/>
                <a:ea typeface="+mn-lt"/>
                <a:cs typeface="Arial"/>
              </a:rPr>
              <a:t>It’s helpful to keep in mind that that your child/student will be moving from an environment where they are in the oldest year group to being the youngest in new surroundings, which can feel daunting. </a:t>
            </a:r>
            <a:endParaRPr lang="en-GB">
              <a:latin typeface="Calibri"/>
              <a:cs typeface="Calibri"/>
            </a:endParaRPr>
          </a:p>
          <a:p>
            <a:pPr marL="285750" indent="-285750">
              <a:buFont typeface="Courier New" panose="02070309020205020404" pitchFamily="49" charset="0"/>
              <a:buChar char="o"/>
            </a:pPr>
            <a:r>
              <a:rPr lang="en-GB">
                <a:ea typeface="+mn-lt"/>
                <a:cs typeface="+mn-lt"/>
              </a:rPr>
              <a:t>If your child is neurodivergent, they are likely to experience emotions differently, this article provides an explanation of  sensory and emotional regulation </a:t>
            </a:r>
            <a:r>
              <a:rPr lang="en-GB">
                <a:solidFill>
                  <a:srgbClr val="C00000"/>
                </a:solidFill>
                <a:ea typeface="+mn-lt"/>
                <a:cs typeface="+mn-lt"/>
              </a:rPr>
              <a:t> </a:t>
            </a:r>
            <a:r>
              <a:rPr lang="en-GB">
                <a:ea typeface="+mn-lt"/>
                <a:cs typeface="+mn-lt"/>
                <a:hlinkClick r:id="rId4"/>
              </a:rPr>
              <a:t>Autism Wellbeing - Why autistic people may experience intense emotions</a:t>
            </a:r>
            <a:r>
              <a:rPr lang="en-GB">
                <a:solidFill>
                  <a:srgbClr val="C00000"/>
                </a:solidFill>
                <a:ea typeface="+mn-lt"/>
                <a:cs typeface="+mn-lt"/>
              </a:rPr>
              <a:t> </a:t>
            </a:r>
            <a:endParaRPr lang="en-GB">
              <a:cs typeface="Calibri"/>
            </a:endParaRPr>
          </a:p>
          <a:p>
            <a:pPr marL="285750" indent="-285750">
              <a:buFont typeface="Courier New" panose="02070309020205020404" pitchFamily="49" charset="0"/>
              <a:buChar char="o"/>
            </a:pPr>
            <a:endParaRPr lang="en-GB">
              <a:cs typeface="Calibri"/>
            </a:endParaRPr>
          </a:p>
        </p:txBody>
      </p:sp>
    </p:spTree>
    <p:extLst>
      <p:ext uri="{BB962C8B-B14F-4D97-AF65-F5344CB8AC3E}">
        <p14:creationId xmlns:p14="http://schemas.microsoft.com/office/powerpoint/2010/main" val="50573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and white rectangular object&#10;&#10;Description automatically generated">
            <a:extLst>
              <a:ext uri="{FF2B5EF4-FFF2-40B4-BE49-F238E27FC236}">
                <a16:creationId xmlns:a16="http://schemas.microsoft.com/office/drawing/2014/main" id="{773D9F06-0CD4-4B28-0F6F-8C744FEEED8B}"/>
              </a:ext>
            </a:extLst>
          </p:cNvPr>
          <p:cNvPicPr>
            <a:picLocks noChangeAspect="1"/>
          </p:cNvPicPr>
          <p:nvPr/>
        </p:nvPicPr>
        <p:blipFill>
          <a:blip r:embed="rId3"/>
          <a:stretch>
            <a:fillRect/>
          </a:stretch>
        </p:blipFill>
        <p:spPr>
          <a:xfrm>
            <a:off x="0" y="-2198"/>
            <a:ext cx="12229785" cy="6887586"/>
          </a:xfrm>
          <a:prstGeom prst="rect">
            <a:avLst/>
          </a:prstGeom>
        </p:spPr>
      </p:pic>
      <p:sp>
        <p:nvSpPr>
          <p:cNvPr id="4" name="TextBox 3">
            <a:extLst>
              <a:ext uri="{FF2B5EF4-FFF2-40B4-BE49-F238E27FC236}">
                <a16:creationId xmlns:a16="http://schemas.microsoft.com/office/drawing/2014/main" id="{B729A16C-5543-40F7-8012-267A24A0BFDD}"/>
              </a:ext>
            </a:extLst>
          </p:cNvPr>
          <p:cNvSpPr txBox="1"/>
          <p:nvPr/>
        </p:nvSpPr>
        <p:spPr>
          <a:xfrm>
            <a:off x="457422" y="1500741"/>
            <a:ext cx="10021307" cy="55697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2400" b="1">
                <a:solidFill>
                  <a:srgbClr val="CF4192"/>
                </a:solidFill>
                <a:ea typeface="+mn-lt"/>
                <a:cs typeface="+mn-lt"/>
              </a:rPr>
              <a:t>Supporting their Emotional Wellbeing:</a:t>
            </a:r>
          </a:p>
          <a:p>
            <a:pPr>
              <a:lnSpc>
                <a:spcPct val="107000"/>
              </a:lnSpc>
              <a:spcAft>
                <a:spcPts val="800"/>
              </a:spcAft>
            </a:pPr>
            <a:r>
              <a:rPr lang="en-GB" sz="1800" b="1" kern="100">
                <a:effectLst/>
                <a:latin typeface="Calibri" panose="020F0502020204030204" pitchFamily="34" charset="0"/>
                <a:ea typeface="Calibri" panose="020F0502020204030204" pitchFamily="34" charset="0"/>
                <a:cs typeface="Arial" panose="020B0604020202020204" pitchFamily="34" charset="0"/>
              </a:rPr>
              <a:t>How can we best prepare for the change?</a:t>
            </a:r>
          </a:p>
          <a:p>
            <a:pPr marL="285750" indent="-285750">
              <a:lnSpc>
                <a:spcPct val="107000"/>
              </a:lnSpc>
              <a:spcAft>
                <a:spcPts val="800"/>
              </a:spcAft>
              <a:buFont typeface="Courier New" panose="02070309020205020404" pitchFamily="49" charset="0"/>
              <a:buChar char="o"/>
            </a:pPr>
            <a:r>
              <a:rPr lang="en-GB" sz="1600" kern="100">
                <a:effectLst/>
                <a:latin typeface="Calibri" panose="020F0502020204030204" pitchFamily="34" charset="0"/>
                <a:ea typeface="Calibri" panose="020F0502020204030204" pitchFamily="34" charset="0"/>
                <a:cs typeface="Arial" panose="020B0604020202020204" pitchFamily="34" charset="0"/>
              </a:rPr>
              <a:t>Try not to project your own concerns onto your child, sharing light-hearted and realistic stories can be useful</a:t>
            </a:r>
          </a:p>
          <a:p>
            <a:pPr marL="285750" indent="-285750">
              <a:lnSpc>
                <a:spcPct val="107000"/>
              </a:lnSpc>
              <a:spcAft>
                <a:spcPts val="800"/>
              </a:spcAft>
              <a:buFont typeface="Courier New" panose="02070309020205020404" pitchFamily="49" charset="0"/>
              <a:buChar char="o"/>
            </a:pPr>
            <a:r>
              <a:rPr lang="en-GB" sz="1600" kern="100">
                <a:effectLst/>
                <a:latin typeface="Calibri" panose="020F0502020204030204" pitchFamily="34" charset="0"/>
                <a:ea typeface="Calibri" panose="020F0502020204030204" pitchFamily="34" charset="0"/>
                <a:cs typeface="Arial" panose="020B0604020202020204" pitchFamily="34" charset="0"/>
              </a:rPr>
              <a:t>Encourage conversations about all the things that remain the same, highlighting the constant and familiar </a:t>
            </a:r>
          </a:p>
          <a:p>
            <a:pPr marL="742950" lvl="1" indent="-285750">
              <a:lnSpc>
                <a:spcPct val="107000"/>
              </a:lnSpc>
              <a:spcAft>
                <a:spcPts val="800"/>
              </a:spcAft>
              <a:buFont typeface="Courier New" panose="02070309020205020404" pitchFamily="49" charset="0"/>
              <a:buChar char="o"/>
            </a:pPr>
            <a:r>
              <a:rPr lang="en-GB" sz="1600" kern="100">
                <a:latin typeface="Calibri" panose="020F0502020204030204" pitchFamily="34" charset="0"/>
                <a:ea typeface="Calibri" panose="020F0502020204030204" pitchFamily="34" charset="0"/>
                <a:cs typeface="Arial" panose="020B0604020202020204" pitchFamily="34" charset="0"/>
              </a:rPr>
              <a:t>School time is only a portion of the whole day</a:t>
            </a:r>
          </a:p>
          <a:p>
            <a:pPr marL="285750" indent="-285750">
              <a:lnSpc>
                <a:spcPct val="107000"/>
              </a:lnSpc>
              <a:spcAft>
                <a:spcPts val="800"/>
              </a:spcAft>
              <a:buFont typeface="Courier New" panose="02070309020205020404" pitchFamily="49" charset="0"/>
              <a:buChar char="o"/>
            </a:pPr>
            <a:r>
              <a:rPr lang="en-GB" sz="1600" kern="100">
                <a:latin typeface="Calibri" panose="020F0502020204030204" pitchFamily="34" charset="0"/>
                <a:ea typeface="Calibri" panose="020F0502020204030204" pitchFamily="34" charset="0"/>
                <a:cs typeface="Arial" panose="020B0604020202020204" pitchFamily="34" charset="0"/>
              </a:rPr>
              <a:t>If your child is reluctant to leave you, you can explain how dull your day will be</a:t>
            </a:r>
            <a:endParaRPr lang="en-GB" sz="1600" kern="10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Courier New" panose="02070309020205020404" pitchFamily="49" charset="0"/>
              <a:buChar char="o"/>
            </a:pPr>
            <a:r>
              <a:rPr lang="en-GB" sz="1600" kern="100">
                <a:effectLst/>
                <a:latin typeface="Calibri" panose="020F0502020204030204" pitchFamily="34" charset="0"/>
                <a:ea typeface="Calibri" panose="020F0502020204030204" pitchFamily="34" charset="0"/>
                <a:cs typeface="Arial" panose="020B0604020202020204" pitchFamily="34" charset="0"/>
              </a:rPr>
              <a:t>Discuss emotions and how they are ALL valid, supporting them to understand we aren’t all happy all the time</a:t>
            </a:r>
          </a:p>
          <a:p>
            <a:pPr marL="742950" lvl="1" indent="-285750">
              <a:lnSpc>
                <a:spcPct val="107000"/>
              </a:lnSpc>
              <a:spcAft>
                <a:spcPts val="800"/>
              </a:spcAft>
              <a:buFont typeface="Courier New" panose="02070309020205020404" pitchFamily="49" charset="0"/>
              <a:buChar char="o"/>
            </a:pPr>
            <a:r>
              <a:rPr lang="en-GB" sz="1600" kern="100">
                <a:effectLst/>
                <a:latin typeface="Calibri" panose="020F0502020204030204" pitchFamily="34" charset="0"/>
                <a:ea typeface="Calibri" panose="020F0502020204030204" pitchFamily="34" charset="0"/>
                <a:cs typeface="Arial" panose="020B0604020202020204" pitchFamily="34" charset="0"/>
              </a:rPr>
              <a:t>Look together at  how to recognise, name, distract, release and tolerate feelings and emotions</a:t>
            </a:r>
          </a:p>
          <a:p>
            <a:pPr marL="742950" lvl="1" indent="-285750">
              <a:lnSpc>
                <a:spcPct val="107000"/>
              </a:lnSpc>
              <a:spcAft>
                <a:spcPts val="800"/>
              </a:spcAft>
              <a:buFont typeface="Courier New" panose="02070309020205020404" pitchFamily="49" charset="0"/>
              <a:buChar char="o"/>
            </a:pPr>
            <a:r>
              <a:rPr lang="en-GB" sz="1600" kern="100">
                <a:effectLst/>
                <a:latin typeface="Calibri" panose="020F0502020204030204" pitchFamily="34" charset="0"/>
                <a:ea typeface="Calibri" panose="020F0502020204030204" pitchFamily="34" charset="0"/>
                <a:cs typeface="Arial" panose="020B0604020202020204" pitchFamily="34" charset="0"/>
              </a:rPr>
              <a:t>Encourage them to tune into their emotions by listening to their body</a:t>
            </a:r>
          </a:p>
          <a:p>
            <a:pPr marL="285750" indent="-285750">
              <a:lnSpc>
                <a:spcPct val="107000"/>
              </a:lnSpc>
              <a:spcAft>
                <a:spcPts val="800"/>
              </a:spcAft>
              <a:buFont typeface="Courier New" panose="02070309020205020404" pitchFamily="49" charset="0"/>
              <a:buChar char="o"/>
            </a:pPr>
            <a:r>
              <a:rPr lang="en-GB" sz="1600" kern="100">
                <a:latin typeface="Calibri" panose="020F0502020204030204" pitchFamily="34" charset="0"/>
                <a:ea typeface="Calibri" panose="020F0502020204030204" pitchFamily="34" charset="0"/>
                <a:cs typeface="Arial" panose="020B0604020202020204" pitchFamily="34" charset="0"/>
              </a:rPr>
              <a:t>Talk about what this are </a:t>
            </a:r>
            <a:r>
              <a:rPr lang="en-GB" sz="1600" kern="100">
                <a:effectLst/>
                <a:latin typeface="Calibri" panose="020F0502020204030204" pitchFamily="34" charset="0"/>
                <a:ea typeface="Calibri" panose="020F0502020204030204" pitchFamily="34" charset="0"/>
                <a:cs typeface="Arial" panose="020B0604020202020204" pitchFamily="34" charset="0"/>
              </a:rPr>
              <a:t>in their control and what’s outside of their control</a:t>
            </a:r>
          </a:p>
          <a:p>
            <a:pPr marL="285750" indent="-285750">
              <a:lnSpc>
                <a:spcPct val="107000"/>
              </a:lnSpc>
              <a:spcAft>
                <a:spcPts val="800"/>
              </a:spcAft>
              <a:buFont typeface="Courier New" panose="02070309020205020404" pitchFamily="49" charset="0"/>
              <a:buChar char="o"/>
            </a:pPr>
            <a:r>
              <a:rPr lang="en-GB" sz="1600" kern="100">
                <a:effectLst/>
                <a:latin typeface="Calibri" panose="020F0502020204030204" pitchFamily="34" charset="0"/>
                <a:ea typeface="Calibri" panose="020F0502020204030204" pitchFamily="34" charset="0"/>
                <a:cs typeface="Arial" panose="020B0604020202020204" pitchFamily="34" charset="0"/>
              </a:rPr>
              <a:t>Remind them they have choices how they react to others and use try different strategies together</a:t>
            </a:r>
          </a:p>
          <a:p>
            <a:pPr marL="285750" indent="-285750">
              <a:lnSpc>
                <a:spcPct val="107000"/>
              </a:lnSpc>
              <a:spcAft>
                <a:spcPts val="800"/>
              </a:spcAft>
              <a:buFont typeface="Courier New" panose="02070309020205020404" pitchFamily="49" charset="0"/>
              <a:buChar char="o"/>
            </a:pPr>
            <a:r>
              <a:rPr lang="en-GB" sz="1600" kern="100">
                <a:latin typeface="Calibri" panose="020F0502020204030204" pitchFamily="34" charset="0"/>
                <a:ea typeface="Calibri" panose="020F0502020204030204" pitchFamily="34" charset="0"/>
                <a:cs typeface="Arial" panose="020B0604020202020204" pitchFamily="34" charset="0"/>
              </a:rPr>
              <a:t>S</a:t>
            </a:r>
            <a:r>
              <a:rPr lang="en-GB" sz="1600" kern="100">
                <a:effectLst/>
                <a:latin typeface="Calibri" panose="020F0502020204030204" pitchFamily="34" charset="0"/>
                <a:ea typeface="Calibri" panose="020F0502020204030204" pitchFamily="34" charset="0"/>
                <a:cs typeface="Arial" panose="020B0604020202020204" pitchFamily="34" charset="0"/>
              </a:rPr>
              <a:t>hare ideas about ho</a:t>
            </a:r>
            <a:r>
              <a:rPr lang="en-GB" sz="1600" kern="100">
                <a:latin typeface="Calibri" panose="020F0502020204030204" pitchFamily="34" charset="0"/>
                <a:ea typeface="Calibri" panose="020F0502020204030204" pitchFamily="34" charset="0"/>
                <a:cs typeface="Arial" panose="020B0604020202020204" pitchFamily="34" charset="0"/>
              </a:rPr>
              <a:t>w you deal </a:t>
            </a:r>
            <a:r>
              <a:rPr lang="en-GB" sz="1600" kern="100">
                <a:effectLst/>
                <a:latin typeface="Calibri" panose="020F0502020204030204" pitchFamily="34" charset="0"/>
                <a:ea typeface="Calibri" panose="020F0502020204030204" pitchFamily="34" charset="0"/>
                <a:cs typeface="Arial" panose="020B0604020202020204" pitchFamily="34" charset="0"/>
              </a:rPr>
              <a:t>with disappointment and loss</a:t>
            </a:r>
          </a:p>
          <a:p>
            <a:pPr marL="285750" indent="-285750">
              <a:lnSpc>
                <a:spcPct val="107000"/>
              </a:lnSpc>
              <a:spcAft>
                <a:spcPts val="800"/>
              </a:spcAft>
              <a:buFont typeface="Courier New" panose="02070309020205020404" pitchFamily="49" charset="0"/>
              <a:buChar char="o"/>
            </a:pPr>
            <a:r>
              <a:rPr lang="en-GB" sz="1600" kern="100">
                <a:effectLst/>
                <a:latin typeface="Calibri" panose="020F0502020204030204" pitchFamily="34" charset="0"/>
                <a:ea typeface="Calibri" panose="020F0502020204030204" pitchFamily="34" charset="0"/>
                <a:cs typeface="Arial" panose="020B0604020202020204" pitchFamily="34" charset="0"/>
              </a:rPr>
              <a:t>Encourage them to meet up with friends over the holidays and attend group activities</a:t>
            </a:r>
          </a:p>
          <a:p>
            <a:endParaRPr lang="en-GB">
              <a:ea typeface="+mn-lt"/>
              <a:cs typeface="+mn-lt"/>
            </a:endParaRPr>
          </a:p>
          <a:p>
            <a:pPr marL="171450" indent="-171450" algn="l">
              <a:buFont typeface="Arial"/>
              <a:buChar char="•"/>
            </a:pPr>
            <a:endParaRPr lang="en-GB">
              <a:ea typeface="Calibri" panose="020F0502020204030204"/>
              <a:cs typeface="Calibri"/>
            </a:endParaRPr>
          </a:p>
        </p:txBody>
      </p:sp>
      <p:sp>
        <p:nvSpPr>
          <p:cNvPr id="3" name="TextBox 2">
            <a:extLst>
              <a:ext uri="{FF2B5EF4-FFF2-40B4-BE49-F238E27FC236}">
                <a16:creationId xmlns:a16="http://schemas.microsoft.com/office/drawing/2014/main" id="{F0F33570-C97D-9030-91ED-56F78E22BAD4}"/>
              </a:ext>
            </a:extLst>
          </p:cNvPr>
          <p:cNvSpPr txBox="1"/>
          <p:nvPr/>
        </p:nvSpPr>
        <p:spPr>
          <a:xfrm>
            <a:off x="7044560" y="293370"/>
            <a:ext cx="46574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mn-lt"/>
              </a:rPr>
              <a:t>Emotions</a:t>
            </a:r>
            <a:endParaRPr lang="en-GB" sz="3200">
              <a:solidFill>
                <a:srgbClr val="844291"/>
              </a:solidFill>
              <a:latin typeface="Poppins"/>
              <a:ea typeface="+mn-lt"/>
              <a:cs typeface="+mn-lt"/>
            </a:endParaRPr>
          </a:p>
          <a:p>
            <a:endParaRPr lang="en-GB">
              <a:cs typeface="Calibri"/>
            </a:endParaRPr>
          </a:p>
        </p:txBody>
      </p:sp>
    </p:spTree>
    <p:extLst>
      <p:ext uri="{BB962C8B-B14F-4D97-AF65-F5344CB8AC3E}">
        <p14:creationId xmlns:p14="http://schemas.microsoft.com/office/powerpoint/2010/main" val="2959940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and white rectangular object&#10;&#10;Description automatically generated">
            <a:extLst>
              <a:ext uri="{FF2B5EF4-FFF2-40B4-BE49-F238E27FC236}">
                <a16:creationId xmlns:a16="http://schemas.microsoft.com/office/drawing/2014/main" id="{773D9F06-0CD4-4B28-0F6F-8C744FEEED8B}"/>
              </a:ext>
            </a:extLst>
          </p:cNvPr>
          <p:cNvPicPr>
            <a:picLocks noChangeAspect="1"/>
          </p:cNvPicPr>
          <p:nvPr/>
        </p:nvPicPr>
        <p:blipFill>
          <a:blip r:embed="rId3"/>
          <a:stretch>
            <a:fillRect/>
          </a:stretch>
        </p:blipFill>
        <p:spPr>
          <a:xfrm>
            <a:off x="0" y="-2198"/>
            <a:ext cx="12229785" cy="6887586"/>
          </a:xfrm>
          <a:prstGeom prst="rect">
            <a:avLst/>
          </a:prstGeom>
        </p:spPr>
      </p:pic>
      <p:sp>
        <p:nvSpPr>
          <p:cNvPr id="4" name="TextBox 3">
            <a:extLst>
              <a:ext uri="{FF2B5EF4-FFF2-40B4-BE49-F238E27FC236}">
                <a16:creationId xmlns:a16="http://schemas.microsoft.com/office/drawing/2014/main" id="{B729A16C-5543-40F7-8012-267A24A0BFDD}"/>
              </a:ext>
            </a:extLst>
          </p:cNvPr>
          <p:cNvSpPr txBox="1"/>
          <p:nvPr/>
        </p:nvSpPr>
        <p:spPr>
          <a:xfrm>
            <a:off x="918309" y="1715822"/>
            <a:ext cx="8073291" cy="47350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2400" b="1">
                <a:solidFill>
                  <a:srgbClr val="CF4192"/>
                </a:solidFill>
                <a:ea typeface="+mn-lt"/>
                <a:cs typeface="+mn-lt"/>
              </a:rPr>
              <a:t>Supporting their Emotional Wellbeing:</a:t>
            </a:r>
            <a:endParaRPr lang="en-US"/>
          </a:p>
          <a:p>
            <a:pPr>
              <a:lnSpc>
                <a:spcPct val="107000"/>
              </a:lnSpc>
              <a:spcAft>
                <a:spcPts val="800"/>
              </a:spcAft>
            </a:pPr>
            <a:r>
              <a:rPr lang="en-GB" sz="1800" b="1" kern="100">
                <a:effectLst/>
                <a:latin typeface="Calibri"/>
                <a:ea typeface="Calibri" panose="020F0502020204030204" pitchFamily="34" charset="0"/>
                <a:cs typeface="Arial"/>
              </a:rPr>
              <a:t>How </a:t>
            </a:r>
            <a:r>
              <a:rPr lang="en-GB" b="1" kern="100">
                <a:latin typeface="Calibri"/>
                <a:ea typeface="Calibri" panose="020F0502020204030204" pitchFamily="34" charset="0"/>
                <a:cs typeface="Arial"/>
              </a:rPr>
              <a:t>can we best support them after their first days?</a:t>
            </a:r>
            <a:endParaRPr lang="en-GB" sz="1800" b="1" kern="100">
              <a:effectLst/>
              <a:latin typeface="Calibri"/>
              <a:ea typeface="Calibri" panose="020F0502020204030204" pitchFamily="34" charset="0"/>
              <a:cs typeface="Arial"/>
            </a:endParaRPr>
          </a:p>
          <a:p>
            <a:pPr marL="285750" indent="-285750">
              <a:lnSpc>
                <a:spcPct val="107000"/>
              </a:lnSpc>
              <a:spcAft>
                <a:spcPts val="800"/>
              </a:spcAft>
              <a:buFont typeface="Courier New" panose="02070309020205020404" pitchFamily="49" charset="0"/>
              <a:buChar char="o"/>
            </a:pPr>
            <a:r>
              <a:rPr lang="en-GB" sz="1600" kern="100">
                <a:effectLst/>
                <a:latin typeface="Calibri"/>
                <a:ea typeface="Calibri" panose="020F0502020204030204" pitchFamily="34" charset="0"/>
                <a:cs typeface="Arial"/>
              </a:rPr>
              <a:t>Arrange to do something together after their </a:t>
            </a:r>
            <a:r>
              <a:rPr lang="en-GB" sz="1600" kern="100">
                <a:latin typeface="Calibri"/>
                <a:ea typeface="Calibri" panose="020F0502020204030204" pitchFamily="34" charset="0"/>
                <a:cs typeface="Arial"/>
              </a:rPr>
              <a:t>first</a:t>
            </a:r>
            <a:r>
              <a:rPr lang="en-GB" sz="1600" kern="100">
                <a:effectLst/>
                <a:latin typeface="Calibri"/>
                <a:ea typeface="Calibri" panose="020F0502020204030204" pitchFamily="34" charset="0"/>
                <a:cs typeface="Arial"/>
              </a:rPr>
              <a:t> day at school: -</a:t>
            </a:r>
            <a:r>
              <a:rPr lang="en-GB" sz="1600" kern="100">
                <a:latin typeface="Calibri"/>
                <a:ea typeface="Calibri" panose="020F0502020204030204" pitchFamily="34" charset="0"/>
                <a:cs typeface="Arial"/>
              </a:rPr>
              <a:t> </a:t>
            </a:r>
            <a:endParaRPr lang="en-GB" sz="1600" kern="100">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en-GB" sz="1600" kern="100">
                <a:latin typeface="Calibri"/>
                <a:ea typeface="Calibri" panose="020F0502020204030204" pitchFamily="34" charset="0"/>
                <a:cs typeface="Arial"/>
              </a:rPr>
              <a:t>Do an </a:t>
            </a:r>
            <a:r>
              <a:rPr lang="en-GB" sz="1600" kern="100">
                <a:effectLst/>
                <a:latin typeface="Calibri"/>
                <a:ea typeface="Calibri" panose="020F0502020204030204" pitchFamily="34" charset="0"/>
                <a:cs typeface="Arial"/>
              </a:rPr>
              <a:t>activity they enjoy together</a:t>
            </a:r>
          </a:p>
          <a:p>
            <a:pPr marL="742950" lvl="1" indent="-285750">
              <a:lnSpc>
                <a:spcPct val="107000"/>
              </a:lnSpc>
              <a:spcAft>
                <a:spcPts val="800"/>
              </a:spcAft>
              <a:buFont typeface="Courier New" panose="02070309020205020404" pitchFamily="49" charset="0"/>
              <a:buChar char="o"/>
            </a:pPr>
            <a:r>
              <a:rPr lang="en-GB" sz="1600" kern="100">
                <a:effectLst/>
                <a:latin typeface="Calibri"/>
                <a:ea typeface="Calibri" panose="020F0502020204030204" pitchFamily="34" charset="0"/>
                <a:cs typeface="Arial"/>
              </a:rPr>
              <a:t>Play a </a:t>
            </a:r>
            <a:r>
              <a:rPr lang="en-GB" sz="1600" kern="100">
                <a:latin typeface="Calibri"/>
                <a:ea typeface="Calibri" panose="020F0502020204030204" pitchFamily="34" charset="0"/>
                <a:cs typeface="Arial"/>
              </a:rPr>
              <a:t>game that makes them laugh</a:t>
            </a:r>
            <a:endParaRPr lang="en-GB" sz="1600" kern="100">
              <a:effectLst/>
              <a:latin typeface="Calibri"/>
              <a:ea typeface="Calibri" panose="020F0502020204030204" pitchFamily="34" charset="0"/>
              <a:cs typeface="Arial"/>
            </a:endParaRPr>
          </a:p>
          <a:p>
            <a:pPr marL="742950" lvl="1" indent="-285750">
              <a:lnSpc>
                <a:spcPct val="107000"/>
              </a:lnSpc>
              <a:spcAft>
                <a:spcPts val="800"/>
              </a:spcAft>
              <a:buFont typeface="Courier New" panose="02070309020205020404" pitchFamily="49" charset="0"/>
              <a:buChar char="o"/>
            </a:pPr>
            <a:r>
              <a:rPr lang="en-GB" sz="1600" kern="100">
                <a:latin typeface="Calibri"/>
                <a:ea typeface="Calibri" panose="020F0502020204030204" pitchFamily="34" charset="0"/>
                <a:cs typeface="Arial"/>
              </a:rPr>
              <a:t>S</a:t>
            </a:r>
            <a:r>
              <a:rPr lang="en-GB" sz="1600" kern="100">
                <a:effectLst/>
                <a:latin typeface="Calibri"/>
                <a:ea typeface="Calibri" panose="020F0502020204030204" pitchFamily="34" charset="0"/>
                <a:cs typeface="Arial"/>
              </a:rPr>
              <a:t>it quietly together and cuddle</a:t>
            </a:r>
          </a:p>
          <a:p>
            <a:pPr marL="742950" lvl="1" indent="-285750">
              <a:lnSpc>
                <a:spcPct val="107000"/>
              </a:lnSpc>
              <a:spcAft>
                <a:spcPts val="800"/>
              </a:spcAft>
              <a:buFont typeface="Courier New" panose="02070309020205020404" pitchFamily="49" charset="0"/>
              <a:buChar char="o"/>
            </a:pPr>
            <a:r>
              <a:rPr lang="en-GB" sz="1600" kern="100">
                <a:latin typeface="Calibri"/>
                <a:ea typeface="Calibri" panose="020F0502020204030204" pitchFamily="34" charset="0"/>
                <a:cs typeface="Arial"/>
              </a:rPr>
              <a:t>Watch a tv programme or film that they enjoy</a:t>
            </a:r>
            <a:endParaRPr lang="en-GB" sz="1600" kern="100">
              <a:effectLst/>
              <a:latin typeface="Calibri"/>
              <a:ea typeface="Calibri" panose="020F0502020204030204" pitchFamily="34" charset="0"/>
              <a:cs typeface="Arial"/>
            </a:endParaRPr>
          </a:p>
          <a:p>
            <a:pPr marL="742950" lvl="1" indent="-285750">
              <a:lnSpc>
                <a:spcPct val="107000"/>
              </a:lnSpc>
              <a:spcAft>
                <a:spcPts val="800"/>
              </a:spcAft>
              <a:buFont typeface="Courier New" panose="02070309020205020404" pitchFamily="49" charset="0"/>
              <a:buChar char="o"/>
            </a:pPr>
            <a:r>
              <a:rPr lang="en-GB" sz="1600" kern="100">
                <a:latin typeface="Calibri"/>
                <a:ea typeface="Calibri" panose="020F0502020204030204" pitchFamily="34" charset="0"/>
                <a:cs typeface="Arial"/>
              </a:rPr>
              <a:t>Prepare their favourite</a:t>
            </a:r>
            <a:r>
              <a:rPr lang="en-GB" sz="1600" kern="100">
                <a:effectLst/>
                <a:latin typeface="Calibri"/>
                <a:ea typeface="Calibri" panose="020F0502020204030204" pitchFamily="34" charset="0"/>
                <a:cs typeface="Arial"/>
              </a:rPr>
              <a:t> snack or meal</a:t>
            </a:r>
            <a:endParaRPr lang="en-GB" sz="1600" kern="100">
              <a:latin typeface="Calibri"/>
              <a:ea typeface="Calibri" panose="020F0502020204030204" pitchFamily="34" charset="0"/>
              <a:cs typeface="Arial"/>
            </a:endParaRPr>
          </a:p>
          <a:p>
            <a:pPr marL="285750" indent="-285750">
              <a:lnSpc>
                <a:spcPct val="107000"/>
              </a:lnSpc>
              <a:spcAft>
                <a:spcPts val="800"/>
              </a:spcAft>
              <a:buFont typeface="Courier New" panose="02070309020205020404" pitchFamily="49" charset="0"/>
              <a:buChar char="o"/>
            </a:pPr>
            <a:endParaRPr lang="en-GB" sz="1600" kern="10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Courier New" panose="02070309020205020404" pitchFamily="49" charset="0"/>
              <a:buChar char="o"/>
            </a:pPr>
            <a:r>
              <a:rPr lang="en-GB" sz="1600" kern="100">
                <a:latin typeface="Calibri"/>
                <a:ea typeface="Calibri" panose="020F0502020204030204" pitchFamily="34" charset="0"/>
                <a:cs typeface="Arial"/>
              </a:rPr>
              <a:t>Talk about after school activities; they may </a:t>
            </a:r>
            <a:r>
              <a:rPr lang="en-GB" sz="1600" kern="100">
                <a:effectLst/>
                <a:latin typeface="Calibri"/>
                <a:ea typeface="Calibri" panose="020F0502020204030204" pitchFamily="34" charset="0"/>
                <a:cs typeface="Arial"/>
              </a:rPr>
              <a:t>want to try lots of different clubs or they might benefit from some restful days to recharge their batteries.</a:t>
            </a:r>
          </a:p>
          <a:p>
            <a:pPr marL="285750" indent="-285750">
              <a:buFont typeface="Arial"/>
              <a:buChar char="•"/>
            </a:pPr>
            <a:endParaRPr lang="en-GB">
              <a:ea typeface="+mn-lt"/>
              <a:cs typeface="+mn-lt"/>
            </a:endParaRPr>
          </a:p>
          <a:p>
            <a:pPr marL="171450" indent="-171450" algn="l">
              <a:buFont typeface="Arial"/>
              <a:buChar char="•"/>
            </a:pPr>
            <a:endParaRPr lang="en-GB">
              <a:ea typeface="Calibri" panose="020F0502020204030204"/>
              <a:cs typeface="Calibri"/>
            </a:endParaRPr>
          </a:p>
        </p:txBody>
      </p:sp>
      <p:sp>
        <p:nvSpPr>
          <p:cNvPr id="3" name="TextBox 2">
            <a:extLst>
              <a:ext uri="{FF2B5EF4-FFF2-40B4-BE49-F238E27FC236}">
                <a16:creationId xmlns:a16="http://schemas.microsoft.com/office/drawing/2014/main" id="{F0F33570-C97D-9030-91ED-56F78E22BAD4}"/>
              </a:ext>
            </a:extLst>
          </p:cNvPr>
          <p:cNvSpPr txBox="1"/>
          <p:nvPr/>
        </p:nvSpPr>
        <p:spPr>
          <a:xfrm>
            <a:off x="7044560" y="293370"/>
            <a:ext cx="46574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mn-lt"/>
              </a:rPr>
              <a:t>Emotions</a:t>
            </a:r>
            <a:endParaRPr lang="en-GB" sz="3200">
              <a:solidFill>
                <a:srgbClr val="844291"/>
              </a:solidFill>
              <a:latin typeface="Poppins"/>
              <a:ea typeface="+mn-lt"/>
              <a:cs typeface="+mn-lt"/>
            </a:endParaRPr>
          </a:p>
          <a:p>
            <a:endParaRPr lang="en-GB">
              <a:cs typeface="Calibri"/>
            </a:endParaRPr>
          </a:p>
        </p:txBody>
      </p:sp>
    </p:spTree>
    <p:extLst>
      <p:ext uri="{BB962C8B-B14F-4D97-AF65-F5344CB8AC3E}">
        <p14:creationId xmlns:p14="http://schemas.microsoft.com/office/powerpoint/2010/main" val="1387069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circle in the sky&#10;&#10;Description automatically generated">
            <a:extLst>
              <a:ext uri="{FF2B5EF4-FFF2-40B4-BE49-F238E27FC236}">
                <a16:creationId xmlns:a16="http://schemas.microsoft.com/office/drawing/2014/main" id="{49CCCBE0-E570-11F8-0C44-08E1A4BB4FCE}"/>
              </a:ext>
            </a:extLst>
          </p:cNvPr>
          <p:cNvPicPr>
            <a:picLocks noChangeAspect="1"/>
          </p:cNvPicPr>
          <p:nvPr/>
        </p:nvPicPr>
        <p:blipFill rotWithShape="1">
          <a:blip r:embed="rId3"/>
          <a:srcRect t="142" r="76760" b="-397"/>
          <a:stretch/>
        </p:blipFill>
        <p:spPr>
          <a:xfrm>
            <a:off x="0" y="-6234"/>
            <a:ext cx="2831871" cy="6902582"/>
          </a:xfrm>
          <a:prstGeom prst="rect">
            <a:avLst/>
          </a:prstGeom>
        </p:spPr>
      </p:pic>
      <p:sp>
        <p:nvSpPr>
          <p:cNvPr id="8" name="TextBox 7">
            <a:extLst>
              <a:ext uri="{FF2B5EF4-FFF2-40B4-BE49-F238E27FC236}">
                <a16:creationId xmlns:a16="http://schemas.microsoft.com/office/drawing/2014/main" id="{F0B3A886-9E6E-DED1-F0F6-8CD37023B5DD}"/>
              </a:ext>
            </a:extLst>
          </p:cNvPr>
          <p:cNvSpPr txBox="1"/>
          <p:nvPr/>
        </p:nvSpPr>
        <p:spPr>
          <a:xfrm>
            <a:off x="285750" y="2197553"/>
            <a:ext cx="210910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solidFill>
                  <a:schemeClr val="bg1"/>
                </a:solidFill>
                <a:latin typeface="Poppins"/>
                <a:ea typeface="Calibri"/>
                <a:cs typeface="Calibri"/>
              </a:rPr>
              <a:t>'10 a day' choices for our emotional wellbeing</a:t>
            </a:r>
          </a:p>
        </p:txBody>
      </p:sp>
      <p:sp>
        <p:nvSpPr>
          <p:cNvPr id="2" name="TextBox 1">
            <a:extLst>
              <a:ext uri="{FF2B5EF4-FFF2-40B4-BE49-F238E27FC236}">
                <a16:creationId xmlns:a16="http://schemas.microsoft.com/office/drawing/2014/main" id="{31AFB87E-8FE6-2EF8-ABD8-AE38E1EC57CB}"/>
              </a:ext>
            </a:extLst>
          </p:cNvPr>
          <p:cNvSpPr txBox="1"/>
          <p:nvPr/>
        </p:nvSpPr>
        <p:spPr>
          <a:xfrm>
            <a:off x="3392127" y="1212149"/>
            <a:ext cx="8314097" cy="5355312"/>
          </a:xfrm>
          <a:prstGeom prst="rect">
            <a:avLst/>
          </a:prstGeom>
          <a:noFill/>
        </p:spPr>
        <p:txBody>
          <a:bodyPr wrap="square" rtlCol="0">
            <a:spAutoFit/>
          </a:bodyPr>
          <a:lstStyle/>
          <a:p>
            <a:r>
              <a:rPr lang="en-GB" b="1"/>
              <a:t>10 a day is based on scientific research, which shows that doing these 10 things every day helps us to maintain a feeling of emotional wellbeing.</a:t>
            </a:r>
          </a:p>
          <a:p>
            <a:pPr algn="ctr"/>
            <a:endParaRPr lang="en-GB" b="1"/>
          </a:p>
          <a:p>
            <a:pPr algn="l">
              <a:buFont typeface="+mj-lt"/>
              <a:buAutoNum type="arabicPeriod"/>
            </a:pPr>
            <a:r>
              <a:rPr lang="en-GB" b="0" i="0">
                <a:solidFill>
                  <a:srgbClr val="0D0D0D"/>
                </a:solidFill>
                <a:effectLst/>
                <a:highlight>
                  <a:srgbClr val="FFFFFF"/>
                </a:highlight>
                <a:latin typeface="Söhne"/>
              </a:rPr>
              <a:t>  Giving: 	Do things for others</a:t>
            </a:r>
          </a:p>
          <a:p>
            <a:pPr algn="l">
              <a:buFont typeface="+mj-lt"/>
              <a:buAutoNum type="arabicPeriod"/>
            </a:pPr>
            <a:r>
              <a:rPr lang="en-GB" b="0" i="0">
                <a:solidFill>
                  <a:srgbClr val="0D0D0D"/>
                </a:solidFill>
                <a:effectLst/>
                <a:highlight>
                  <a:srgbClr val="FFFFFF"/>
                </a:highlight>
                <a:latin typeface="Söhne"/>
              </a:rPr>
              <a:t>  Relating: 	Connect with people</a:t>
            </a:r>
          </a:p>
          <a:p>
            <a:pPr algn="l">
              <a:buFont typeface="+mj-lt"/>
              <a:buAutoNum type="arabicPeriod"/>
            </a:pPr>
            <a:r>
              <a:rPr lang="en-GB" b="0" i="0">
                <a:solidFill>
                  <a:srgbClr val="0D0D0D"/>
                </a:solidFill>
                <a:effectLst/>
                <a:highlight>
                  <a:srgbClr val="FFFFFF"/>
                </a:highlight>
                <a:latin typeface="Söhne"/>
              </a:rPr>
              <a:t>  Exercising: 	Take care of your body</a:t>
            </a:r>
          </a:p>
          <a:p>
            <a:pPr algn="l">
              <a:buFont typeface="+mj-lt"/>
              <a:buAutoNum type="arabicPeriod"/>
            </a:pPr>
            <a:r>
              <a:rPr lang="en-GB" b="0" i="0">
                <a:solidFill>
                  <a:srgbClr val="0D0D0D"/>
                </a:solidFill>
                <a:effectLst/>
                <a:highlight>
                  <a:srgbClr val="FFFFFF"/>
                </a:highlight>
                <a:latin typeface="Söhne"/>
              </a:rPr>
              <a:t>  Awareness: 	Live life mindfully</a:t>
            </a:r>
          </a:p>
          <a:p>
            <a:pPr algn="l">
              <a:buFont typeface="+mj-lt"/>
              <a:buAutoNum type="arabicPeriod"/>
            </a:pPr>
            <a:r>
              <a:rPr lang="en-GB" b="0" i="0">
                <a:solidFill>
                  <a:srgbClr val="0D0D0D"/>
                </a:solidFill>
                <a:effectLst/>
                <a:highlight>
                  <a:srgbClr val="FFFFFF"/>
                </a:highlight>
                <a:latin typeface="Söhne"/>
              </a:rPr>
              <a:t>  Trying out: 	Keep learning new things</a:t>
            </a:r>
          </a:p>
          <a:p>
            <a:pPr algn="l">
              <a:buFont typeface="+mj-lt"/>
              <a:buAutoNum type="arabicPeriod"/>
            </a:pPr>
            <a:r>
              <a:rPr lang="en-GB" b="0" i="0">
                <a:solidFill>
                  <a:srgbClr val="0D0D0D"/>
                </a:solidFill>
                <a:effectLst/>
                <a:highlight>
                  <a:srgbClr val="FFFFFF"/>
                </a:highlight>
                <a:latin typeface="Söhne"/>
              </a:rPr>
              <a:t>   Direction: 	Have goals to look forward to</a:t>
            </a:r>
          </a:p>
          <a:p>
            <a:pPr algn="l">
              <a:buFont typeface="+mj-lt"/>
              <a:buAutoNum type="arabicPeriod"/>
            </a:pPr>
            <a:r>
              <a:rPr lang="en-GB" b="0" i="0">
                <a:solidFill>
                  <a:srgbClr val="0D0D0D"/>
                </a:solidFill>
                <a:effectLst/>
                <a:highlight>
                  <a:srgbClr val="FFFFFF"/>
                </a:highlight>
                <a:latin typeface="Söhne"/>
              </a:rPr>
              <a:t>   Resilience: 	Find ways to bounce back</a:t>
            </a:r>
          </a:p>
          <a:p>
            <a:pPr algn="l">
              <a:buFont typeface="+mj-lt"/>
              <a:buAutoNum type="arabicPeriod"/>
            </a:pPr>
            <a:r>
              <a:rPr lang="en-GB" b="0" i="0">
                <a:solidFill>
                  <a:srgbClr val="0D0D0D"/>
                </a:solidFill>
                <a:effectLst/>
                <a:highlight>
                  <a:srgbClr val="FFFFFF"/>
                </a:highlight>
                <a:latin typeface="Söhne"/>
              </a:rPr>
              <a:t>   Emotions: 	Look for what's good</a:t>
            </a:r>
          </a:p>
          <a:p>
            <a:pPr algn="l">
              <a:buFont typeface="+mj-lt"/>
              <a:buAutoNum type="arabicPeriod"/>
            </a:pPr>
            <a:r>
              <a:rPr lang="en-GB" b="0" i="0">
                <a:solidFill>
                  <a:srgbClr val="0D0D0D"/>
                </a:solidFill>
                <a:effectLst/>
                <a:highlight>
                  <a:srgbClr val="FFFFFF"/>
                </a:highlight>
                <a:latin typeface="Söhne"/>
              </a:rPr>
              <a:t>   Acceptance: 	Be comfortable with who you are</a:t>
            </a:r>
          </a:p>
          <a:p>
            <a:pPr algn="l">
              <a:buFont typeface="+mj-lt"/>
              <a:buAutoNum type="arabicPeriod"/>
            </a:pPr>
            <a:r>
              <a:rPr lang="en-GB" b="0" i="0">
                <a:solidFill>
                  <a:srgbClr val="0D0D0D"/>
                </a:solidFill>
                <a:effectLst/>
                <a:highlight>
                  <a:srgbClr val="FFFFFF"/>
                </a:highlight>
                <a:latin typeface="Söhne"/>
              </a:rPr>
              <a:t> Meaning: 	Be part of something bigger</a:t>
            </a:r>
          </a:p>
          <a:p>
            <a:pPr algn="l"/>
            <a:endParaRPr lang="en-GB" b="0" i="0">
              <a:solidFill>
                <a:srgbClr val="0D0D0D"/>
              </a:solidFill>
              <a:effectLst/>
              <a:highlight>
                <a:srgbClr val="FFFFFF"/>
              </a:highlight>
              <a:latin typeface="Söhne"/>
            </a:endParaRPr>
          </a:p>
          <a:p>
            <a:pPr algn="l"/>
            <a:r>
              <a:rPr lang="en-GB" b="0" i="0">
                <a:solidFill>
                  <a:srgbClr val="0D0D0D"/>
                </a:solidFill>
                <a:effectLst/>
                <a:highlight>
                  <a:srgbClr val="FFFFFF"/>
                </a:highlight>
                <a:latin typeface="Söhne"/>
                <a:hlinkClick r:id="rId4"/>
              </a:rPr>
              <a:t>https://www.normalmagic.co.uk/resources/10-a-day-2/</a:t>
            </a:r>
            <a:endParaRPr lang="en-GB" b="0" i="0">
              <a:solidFill>
                <a:srgbClr val="0D0D0D"/>
              </a:solidFill>
              <a:effectLst/>
              <a:highlight>
                <a:srgbClr val="FFFFFF"/>
              </a:highlight>
              <a:latin typeface="Söhne"/>
            </a:endParaRPr>
          </a:p>
          <a:p>
            <a:pPr algn="l"/>
            <a:r>
              <a:rPr lang="en-GB" b="0" i="0">
                <a:solidFill>
                  <a:srgbClr val="0D0D0D"/>
                </a:solidFill>
                <a:effectLst/>
                <a:highlight>
                  <a:srgbClr val="FFFFFF"/>
                </a:highlight>
                <a:latin typeface="Söhne"/>
                <a:hlinkClick r:id="rId5"/>
              </a:rPr>
              <a:t>https://www.youngdevon.org/wellbeing/wellbeing-toolkit</a:t>
            </a:r>
            <a:endParaRPr lang="en-GB">
              <a:solidFill>
                <a:srgbClr val="0D0D0D"/>
              </a:solidFill>
              <a:highlight>
                <a:srgbClr val="FFFFFF"/>
              </a:highlight>
              <a:latin typeface="Söhne"/>
            </a:endParaRPr>
          </a:p>
          <a:p>
            <a:pPr algn="l"/>
            <a:r>
              <a:rPr lang="en-GB">
                <a:solidFill>
                  <a:srgbClr val="0D0D0D"/>
                </a:solidFill>
                <a:highlight>
                  <a:srgbClr val="FFFFFF"/>
                </a:highlight>
                <a:latin typeface="Söhne"/>
                <a:hlinkClick r:id="rId6"/>
              </a:rPr>
              <a:t>https://www.torbayandsouthdevon.nhs.uk/uploads/25575.pdf</a:t>
            </a:r>
            <a:endParaRPr lang="en-GB">
              <a:solidFill>
                <a:srgbClr val="0D0D0D"/>
              </a:solidFill>
              <a:highlight>
                <a:srgbClr val="FFFFFF"/>
              </a:highlight>
              <a:latin typeface="Söhne"/>
            </a:endParaRPr>
          </a:p>
          <a:p>
            <a:endParaRPr lang="en-GB"/>
          </a:p>
          <a:p>
            <a:endParaRPr lang="en-GB"/>
          </a:p>
        </p:txBody>
      </p:sp>
      <p:sp>
        <p:nvSpPr>
          <p:cNvPr id="3" name="TextBox 2">
            <a:extLst>
              <a:ext uri="{FF2B5EF4-FFF2-40B4-BE49-F238E27FC236}">
                <a16:creationId xmlns:a16="http://schemas.microsoft.com/office/drawing/2014/main" id="{E6DC7E86-8A5C-E2AE-4D47-AB0EE3C5063B}"/>
              </a:ext>
            </a:extLst>
          </p:cNvPr>
          <p:cNvSpPr txBox="1"/>
          <p:nvPr/>
        </p:nvSpPr>
        <p:spPr>
          <a:xfrm>
            <a:off x="3392127" y="621890"/>
            <a:ext cx="5699253" cy="461665"/>
          </a:xfrm>
          <a:prstGeom prst="rect">
            <a:avLst/>
          </a:prstGeom>
          <a:noFill/>
        </p:spPr>
        <p:txBody>
          <a:bodyPr wrap="square" rtlCol="0">
            <a:spAutoFit/>
          </a:bodyPr>
          <a:lstStyle/>
          <a:p>
            <a:r>
              <a:rPr lang="en-GB" sz="2400" b="1">
                <a:solidFill>
                  <a:srgbClr val="CF4192"/>
                </a:solidFill>
              </a:rPr>
              <a:t>10 things we can try every day </a:t>
            </a:r>
          </a:p>
        </p:txBody>
      </p:sp>
    </p:spTree>
    <p:extLst>
      <p:ext uri="{BB962C8B-B14F-4D97-AF65-F5344CB8AC3E}">
        <p14:creationId xmlns:p14="http://schemas.microsoft.com/office/powerpoint/2010/main" val="226099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and white rectangular object&#10;&#10;Description automatically generated">
            <a:extLst>
              <a:ext uri="{FF2B5EF4-FFF2-40B4-BE49-F238E27FC236}">
                <a16:creationId xmlns:a16="http://schemas.microsoft.com/office/drawing/2014/main" id="{773D9F06-0CD4-4B28-0F6F-8C744FEEED8B}"/>
              </a:ext>
            </a:extLst>
          </p:cNvPr>
          <p:cNvPicPr>
            <a:picLocks noChangeAspect="1"/>
          </p:cNvPicPr>
          <p:nvPr/>
        </p:nvPicPr>
        <p:blipFill rotWithShape="1">
          <a:blip r:embed="rId3"/>
          <a:srcRect r="-55" b="79530"/>
          <a:stretch/>
        </p:blipFill>
        <p:spPr>
          <a:xfrm>
            <a:off x="0" y="-2198"/>
            <a:ext cx="12236535" cy="1409903"/>
          </a:xfrm>
          <a:prstGeom prst="rect">
            <a:avLst/>
          </a:prstGeom>
        </p:spPr>
      </p:pic>
      <p:sp>
        <p:nvSpPr>
          <p:cNvPr id="3" name="TextBox 2">
            <a:extLst>
              <a:ext uri="{FF2B5EF4-FFF2-40B4-BE49-F238E27FC236}">
                <a16:creationId xmlns:a16="http://schemas.microsoft.com/office/drawing/2014/main" id="{F0F33570-C97D-9030-91ED-56F78E22BAD4}"/>
              </a:ext>
            </a:extLst>
          </p:cNvPr>
          <p:cNvSpPr txBox="1"/>
          <p:nvPr/>
        </p:nvSpPr>
        <p:spPr>
          <a:xfrm>
            <a:off x="7044560" y="293370"/>
            <a:ext cx="46574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mn-lt"/>
              </a:rPr>
              <a:t>Practicalities</a:t>
            </a:r>
            <a:endParaRPr lang="en-GB" sz="3200">
              <a:solidFill>
                <a:srgbClr val="844291"/>
              </a:solidFill>
              <a:latin typeface="Poppins"/>
              <a:ea typeface="+mn-lt"/>
              <a:cs typeface="+mn-lt"/>
            </a:endParaRPr>
          </a:p>
          <a:p>
            <a:endParaRPr lang="en-GB">
              <a:cs typeface="Calibri"/>
            </a:endParaRPr>
          </a:p>
        </p:txBody>
      </p:sp>
      <p:pic>
        <p:nvPicPr>
          <p:cNvPr id="5" name="Picture 4" descr="A green puzzle piece with white border&#10;&#10;Description automatically generated">
            <a:extLst>
              <a:ext uri="{FF2B5EF4-FFF2-40B4-BE49-F238E27FC236}">
                <a16:creationId xmlns:a16="http://schemas.microsoft.com/office/drawing/2014/main" id="{DA37FF64-991A-5013-AA7D-28808147DCF3}"/>
              </a:ext>
            </a:extLst>
          </p:cNvPr>
          <p:cNvPicPr>
            <a:picLocks noChangeAspect="1"/>
          </p:cNvPicPr>
          <p:nvPr/>
        </p:nvPicPr>
        <p:blipFill>
          <a:blip r:embed="rId4"/>
          <a:stretch>
            <a:fillRect/>
          </a:stretch>
        </p:blipFill>
        <p:spPr>
          <a:xfrm>
            <a:off x="218270" y="1324397"/>
            <a:ext cx="5275089" cy="5227454"/>
          </a:xfrm>
          <a:prstGeom prst="rect">
            <a:avLst/>
          </a:prstGeom>
        </p:spPr>
      </p:pic>
      <p:sp>
        <p:nvSpPr>
          <p:cNvPr id="4" name="TextBox 3">
            <a:extLst>
              <a:ext uri="{FF2B5EF4-FFF2-40B4-BE49-F238E27FC236}">
                <a16:creationId xmlns:a16="http://schemas.microsoft.com/office/drawing/2014/main" id="{B729A16C-5543-40F7-8012-267A24A0BFDD}"/>
              </a:ext>
            </a:extLst>
          </p:cNvPr>
          <p:cNvSpPr txBox="1"/>
          <p:nvPr/>
        </p:nvSpPr>
        <p:spPr>
          <a:xfrm>
            <a:off x="6096000" y="2677094"/>
            <a:ext cx="4847885" cy="3412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2400">
                <a:solidFill>
                  <a:srgbClr val="7030A0"/>
                </a:solidFill>
                <a:ea typeface="+mn-lt"/>
                <a:cs typeface="+mn-lt"/>
              </a:rPr>
              <a:t>A co-produced toolkit for families, schools and practitioners to use alongside children preparing for their move to secondary educational settings</a:t>
            </a:r>
          </a:p>
          <a:p>
            <a:pPr>
              <a:lnSpc>
                <a:spcPct val="107000"/>
              </a:lnSpc>
              <a:spcAft>
                <a:spcPts val="800"/>
              </a:spcAft>
            </a:pPr>
            <a:endParaRPr lang="en-GB" sz="2400">
              <a:solidFill>
                <a:srgbClr val="7030A0"/>
              </a:solidFill>
              <a:ea typeface="+mn-lt"/>
              <a:cs typeface="+mn-lt"/>
            </a:endParaRPr>
          </a:p>
          <a:p>
            <a:pPr>
              <a:lnSpc>
                <a:spcPct val="107000"/>
              </a:lnSpc>
              <a:spcAft>
                <a:spcPts val="800"/>
              </a:spcAft>
            </a:pPr>
            <a:r>
              <a:rPr lang="en-GB" sz="2400" i="1">
                <a:solidFill>
                  <a:srgbClr val="7030A0"/>
                </a:solidFill>
                <a:ea typeface="+mn-lt"/>
                <a:cs typeface="+mn-lt"/>
              </a:rPr>
              <a:t>Funded by Health Inequalities Funds</a:t>
            </a:r>
            <a:endParaRPr lang="en-GB" sz="1600" i="1">
              <a:cs typeface="Calibri"/>
            </a:endParaRPr>
          </a:p>
          <a:p>
            <a:pPr algn="l"/>
            <a:endParaRPr lang="en-GB" sz="1600">
              <a:cs typeface="Calibri"/>
            </a:endParaRPr>
          </a:p>
        </p:txBody>
      </p:sp>
      <p:sp>
        <p:nvSpPr>
          <p:cNvPr id="6" name="TextBox 5">
            <a:extLst>
              <a:ext uri="{FF2B5EF4-FFF2-40B4-BE49-F238E27FC236}">
                <a16:creationId xmlns:a16="http://schemas.microsoft.com/office/drawing/2014/main" id="{6B7E6E12-3C44-E067-9588-EA5182E926B3}"/>
              </a:ext>
            </a:extLst>
          </p:cNvPr>
          <p:cNvSpPr txBox="1"/>
          <p:nvPr/>
        </p:nvSpPr>
        <p:spPr>
          <a:xfrm>
            <a:off x="1146372" y="3358195"/>
            <a:ext cx="3101946"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4400" b="1">
                <a:solidFill>
                  <a:srgbClr val="FFFFFF"/>
                </a:solidFill>
                <a:cs typeface="Calibri"/>
              </a:rPr>
              <a:t>Navigating Change</a:t>
            </a:r>
            <a:endParaRPr lang="en-GB" sz="4400" b="1">
              <a:solidFill>
                <a:srgbClr val="FFFFFF"/>
              </a:solidFill>
            </a:endParaRPr>
          </a:p>
        </p:txBody>
      </p:sp>
    </p:spTree>
    <p:extLst>
      <p:ext uri="{BB962C8B-B14F-4D97-AF65-F5344CB8AC3E}">
        <p14:creationId xmlns:p14="http://schemas.microsoft.com/office/powerpoint/2010/main" val="1940324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urple and white rectangular object&#10;&#10;Description automatically generated">
            <a:extLst>
              <a:ext uri="{FF2B5EF4-FFF2-40B4-BE49-F238E27FC236}">
                <a16:creationId xmlns:a16="http://schemas.microsoft.com/office/drawing/2014/main" id="{045F447A-5099-89E7-5D6B-4DDEB935226E}"/>
              </a:ext>
            </a:extLst>
          </p:cNvPr>
          <p:cNvPicPr>
            <a:picLocks noChangeAspect="1"/>
          </p:cNvPicPr>
          <p:nvPr/>
        </p:nvPicPr>
        <p:blipFill rotWithShape="1">
          <a:blip r:embed="rId3"/>
          <a:srcRect r="-52" b="79963"/>
          <a:stretch/>
        </p:blipFill>
        <p:spPr>
          <a:xfrm>
            <a:off x="0" y="0"/>
            <a:ext cx="12236096" cy="1380038"/>
          </a:xfrm>
          <a:prstGeom prst="rect">
            <a:avLst/>
          </a:prstGeom>
        </p:spPr>
      </p:pic>
      <p:sp>
        <p:nvSpPr>
          <p:cNvPr id="5" name="TextBox 4">
            <a:extLst>
              <a:ext uri="{FF2B5EF4-FFF2-40B4-BE49-F238E27FC236}">
                <a16:creationId xmlns:a16="http://schemas.microsoft.com/office/drawing/2014/main" id="{BC0B3E1D-7A5F-0E6D-6A60-E73CE8ABAA41}"/>
              </a:ext>
            </a:extLst>
          </p:cNvPr>
          <p:cNvSpPr txBox="1"/>
          <p:nvPr/>
        </p:nvSpPr>
        <p:spPr>
          <a:xfrm>
            <a:off x="7216892" y="309932"/>
            <a:ext cx="4648991"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Calibri"/>
                <a:cs typeface="Poppins"/>
              </a:rPr>
              <a:t>Emotions</a:t>
            </a:r>
          </a:p>
          <a:p>
            <a:endParaRPr lang="en-GB">
              <a:cs typeface="Calibri"/>
            </a:endParaRPr>
          </a:p>
        </p:txBody>
      </p:sp>
      <p:pic>
        <p:nvPicPr>
          <p:cNvPr id="3" name="Picture 2" descr="A diagram of stress and reality&#10;&#10;Description automatically generated">
            <a:extLst>
              <a:ext uri="{FF2B5EF4-FFF2-40B4-BE49-F238E27FC236}">
                <a16:creationId xmlns:a16="http://schemas.microsoft.com/office/drawing/2014/main" id="{FDC8B5F3-929A-0D1F-150B-8B51ADBB6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598" y="1493289"/>
            <a:ext cx="6837273" cy="5153446"/>
          </a:xfrm>
          <a:prstGeom prst="rect">
            <a:avLst/>
          </a:prstGeom>
        </p:spPr>
      </p:pic>
      <p:sp>
        <p:nvSpPr>
          <p:cNvPr id="12" name="TextBox 11">
            <a:extLst>
              <a:ext uri="{FF2B5EF4-FFF2-40B4-BE49-F238E27FC236}">
                <a16:creationId xmlns:a16="http://schemas.microsoft.com/office/drawing/2014/main" id="{3A59D2FF-9A4A-96E0-323C-5C04CFB6DBDD}"/>
              </a:ext>
            </a:extLst>
          </p:cNvPr>
          <p:cNvSpPr txBox="1"/>
          <p:nvPr/>
        </p:nvSpPr>
        <p:spPr>
          <a:xfrm>
            <a:off x="7673945" y="1714953"/>
            <a:ext cx="3975935" cy="4375171"/>
          </a:xfrm>
          <a:prstGeom prst="rect">
            <a:avLst/>
          </a:prstGeom>
          <a:solidFill>
            <a:schemeClr val="bg1"/>
          </a:solidFill>
        </p:spPr>
        <p:txBody>
          <a:bodyPr wrap="square" lIns="91440" tIns="45720" rIns="91440" bIns="45720" rtlCol="0" anchor="t">
            <a:spAutoFit/>
          </a:bodyPr>
          <a:lstStyle/>
          <a:p>
            <a:pPr algn="ctr"/>
            <a:r>
              <a:rPr lang="en-GB" sz="2000">
                <a:latin typeface="Poppins"/>
                <a:cs typeface="Poppins"/>
              </a:rPr>
              <a:t>Some challenges cause us </a:t>
            </a:r>
            <a:r>
              <a:rPr lang="en-GB" sz="3600" b="1">
                <a:solidFill>
                  <a:srgbClr val="844291"/>
                </a:solidFill>
                <a:latin typeface="Poppins"/>
                <a:cs typeface="Poppins"/>
              </a:rPr>
              <a:t>STRESS</a:t>
            </a:r>
            <a:r>
              <a:rPr lang="en-GB" sz="2000">
                <a:latin typeface="Poppins"/>
                <a:cs typeface="Poppins"/>
              </a:rPr>
              <a:t>.</a:t>
            </a:r>
          </a:p>
          <a:p>
            <a:pPr algn="ctr"/>
            <a:endParaRPr lang="en-GB" sz="2000">
              <a:latin typeface="Poppins"/>
              <a:cs typeface="Poppins"/>
            </a:endParaRPr>
          </a:p>
          <a:p>
            <a:pPr algn="ctr"/>
            <a:r>
              <a:rPr lang="en-GB" sz="2400" b="1">
                <a:solidFill>
                  <a:srgbClr val="844291"/>
                </a:solidFill>
                <a:latin typeface="Poppins"/>
                <a:cs typeface="Poppins"/>
              </a:rPr>
              <a:t>STRESS </a:t>
            </a:r>
            <a:r>
              <a:rPr lang="en-GB" sz="2000">
                <a:latin typeface="Poppins"/>
                <a:cs typeface="Poppins"/>
              </a:rPr>
              <a:t>is the gap between </a:t>
            </a:r>
            <a:r>
              <a:rPr lang="en-GB" sz="2400" b="1">
                <a:solidFill>
                  <a:srgbClr val="CF4192"/>
                </a:solidFill>
                <a:latin typeface="Poppins"/>
                <a:cs typeface="Poppins"/>
              </a:rPr>
              <a:t>EXPECTATION </a:t>
            </a:r>
            <a:r>
              <a:rPr lang="en-GB" sz="2000">
                <a:latin typeface="Poppins"/>
                <a:cs typeface="Poppins"/>
              </a:rPr>
              <a:t>and </a:t>
            </a:r>
            <a:r>
              <a:rPr lang="en-GB" sz="2400" b="1">
                <a:solidFill>
                  <a:srgbClr val="3C8DB4"/>
                </a:solidFill>
                <a:latin typeface="Poppins"/>
                <a:cs typeface="Poppins"/>
              </a:rPr>
              <a:t>REALITY</a:t>
            </a:r>
            <a:r>
              <a:rPr lang="en-GB" sz="2000">
                <a:latin typeface="Poppins"/>
                <a:cs typeface="Poppins"/>
              </a:rPr>
              <a:t>.</a:t>
            </a:r>
          </a:p>
          <a:p>
            <a:pPr algn="ctr"/>
            <a:endParaRPr lang="en-GB" sz="2000">
              <a:latin typeface="Poppins"/>
              <a:cs typeface="Poppins"/>
            </a:endParaRPr>
          </a:p>
          <a:p>
            <a:pPr algn="ctr"/>
            <a:r>
              <a:rPr lang="en-GB" sz="2000">
                <a:latin typeface="Poppins"/>
                <a:cs typeface="Poppins"/>
              </a:rPr>
              <a:t>If the </a:t>
            </a:r>
            <a:r>
              <a:rPr lang="en-GB" sz="2400" b="1">
                <a:solidFill>
                  <a:srgbClr val="3C8DB4"/>
                </a:solidFill>
                <a:latin typeface="Poppins"/>
                <a:cs typeface="Poppins"/>
              </a:rPr>
              <a:t>REALITY </a:t>
            </a:r>
            <a:r>
              <a:rPr lang="en-GB" sz="2000">
                <a:latin typeface="Poppins"/>
                <a:cs typeface="Poppins"/>
              </a:rPr>
              <a:t>is fixed, we can only reduce our </a:t>
            </a:r>
            <a:r>
              <a:rPr lang="en-GB" sz="2400" b="1">
                <a:solidFill>
                  <a:srgbClr val="CF4192"/>
                </a:solidFill>
                <a:latin typeface="Poppins"/>
                <a:cs typeface="Poppins"/>
              </a:rPr>
              <a:t>EXPECTATIONS </a:t>
            </a:r>
            <a:r>
              <a:rPr lang="en-GB" sz="2000">
                <a:latin typeface="Poppins"/>
                <a:cs typeface="Poppins"/>
              </a:rPr>
              <a:t>to reduce the </a:t>
            </a:r>
            <a:r>
              <a:rPr lang="en-GB" sz="2400" b="1">
                <a:solidFill>
                  <a:srgbClr val="844291"/>
                </a:solidFill>
                <a:latin typeface="Poppins"/>
                <a:cs typeface="Poppins"/>
              </a:rPr>
              <a:t>STRESS </a:t>
            </a:r>
            <a:r>
              <a:rPr lang="en-GB" sz="2000">
                <a:latin typeface="Poppins"/>
                <a:cs typeface="Poppins"/>
              </a:rPr>
              <a:t>that we experience.</a:t>
            </a:r>
          </a:p>
        </p:txBody>
      </p:sp>
    </p:spTree>
    <p:extLst>
      <p:ext uri="{BB962C8B-B14F-4D97-AF65-F5344CB8AC3E}">
        <p14:creationId xmlns:p14="http://schemas.microsoft.com/office/powerpoint/2010/main" val="2716722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urple and white rectangular object&#10;&#10;Description automatically generated">
            <a:extLst>
              <a:ext uri="{FF2B5EF4-FFF2-40B4-BE49-F238E27FC236}">
                <a16:creationId xmlns:a16="http://schemas.microsoft.com/office/drawing/2014/main" id="{045F447A-5099-89E7-5D6B-4DDEB935226E}"/>
              </a:ext>
            </a:extLst>
          </p:cNvPr>
          <p:cNvPicPr>
            <a:picLocks noChangeAspect="1"/>
          </p:cNvPicPr>
          <p:nvPr/>
        </p:nvPicPr>
        <p:blipFill rotWithShape="1">
          <a:blip r:embed="rId3"/>
          <a:srcRect r="-52" b="79963"/>
          <a:stretch/>
        </p:blipFill>
        <p:spPr>
          <a:xfrm>
            <a:off x="0" y="0"/>
            <a:ext cx="12236096" cy="1380038"/>
          </a:xfrm>
          <a:prstGeom prst="rect">
            <a:avLst/>
          </a:prstGeom>
        </p:spPr>
      </p:pic>
      <p:sp>
        <p:nvSpPr>
          <p:cNvPr id="5" name="TextBox 4">
            <a:extLst>
              <a:ext uri="{FF2B5EF4-FFF2-40B4-BE49-F238E27FC236}">
                <a16:creationId xmlns:a16="http://schemas.microsoft.com/office/drawing/2014/main" id="{BC0B3E1D-7A5F-0E6D-6A60-E73CE8ABAA41}"/>
              </a:ext>
            </a:extLst>
          </p:cNvPr>
          <p:cNvSpPr txBox="1"/>
          <p:nvPr/>
        </p:nvSpPr>
        <p:spPr>
          <a:xfrm>
            <a:off x="7216892" y="309932"/>
            <a:ext cx="4648991"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Poppins"/>
              </a:rPr>
              <a:t>The Science</a:t>
            </a:r>
            <a:endParaRPr lang="en-US"/>
          </a:p>
          <a:p>
            <a:endParaRPr lang="en-GB">
              <a:cs typeface="Calibri"/>
            </a:endParaRPr>
          </a:p>
        </p:txBody>
      </p:sp>
      <p:sp>
        <p:nvSpPr>
          <p:cNvPr id="7" name="TextBox 6">
            <a:extLst>
              <a:ext uri="{FF2B5EF4-FFF2-40B4-BE49-F238E27FC236}">
                <a16:creationId xmlns:a16="http://schemas.microsoft.com/office/drawing/2014/main" id="{87CAF877-1E12-0DCB-6D6E-4D3D5540E0CB}"/>
              </a:ext>
            </a:extLst>
          </p:cNvPr>
          <p:cNvSpPr txBox="1"/>
          <p:nvPr/>
        </p:nvSpPr>
        <p:spPr>
          <a:xfrm>
            <a:off x="4702618" y="2868815"/>
            <a:ext cx="2789931" cy="1938992"/>
          </a:xfrm>
          <a:prstGeom prst="rect">
            <a:avLst/>
          </a:prstGeom>
          <a:noFill/>
        </p:spPr>
        <p:txBody>
          <a:bodyPr wrap="square" rtlCol="0">
            <a:spAutoFit/>
          </a:bodyPr>
          <a:lstStyle/>
          <a:p>
            <a:pPr algn="ctr"/>
            <a:r>
              <a:rPr lang="en-GB" sz="2400" b="1">
                <a:solidFill>
                  <a:srgbClr val="844291"/>
                </a:solidFill>
              </a:rPr>
              <a:t>When we are stressed, the Amygdala highjacks the ‘thinking part of our brain’</a:t>
            </a:r>
          </a:p>
        </p:txBody>
      </p:sp>
      <p:pic>
        <p:nvPicPr>
          <p:cNvPr id="11" name="Picture 10">
            <a:extLst>
              <a:ext uri="{FF2B5EF4-FFF2-40B4-BE49-F238E27FC236}">
                <a16:creationId xmlns:a16="http://schemas.microsoft.com/office/drawing/2014/main" id="{CC0BA29D-1F6E-1614-0E19-A825E204B6F9}"/>
              </a:ext>
            </a:extLst>
          </p:cNvPr>
          <p:cNvPicPr>
            <a:picLocks noChangeAspect="1"/>
          </p:cNvPicPr>
          <p:nvPr/>
        </p:nvPicPr>
        <p:blipFill rotWithShape="1">
          <a:blip r:embed="rId4"/>
          <a:srcRect l="50326"/>
          <a:stretch/>
        </p:blipFill>
        <p:spPr>
          <a:xfrm>
            <a:off x="7639449" y="1219300"/>
            <a:ext cx="4226281" cy="5602464"/>
          </a:xfrm>
          <a:prstGeom prst="rect">
            <a:avLst/>
          </a:prstGeom>
        </p:spPr>
      </p:pic>
      <p:pic>
        <p:nvPicPr>
          <p:cNvPr id="6" name="Picture 5" descr="A purple and white text on a black background&#10;&#10;Description automatically generated">
            <a:extLst>
              <a:ext uri="{FF2B5EF4-FFF2-40B4-BE49-F238E27FC236}">
                <a16:creationId xmlns:a16="http://schemas.microsoft.com/office/drawing/2014/main" id="{502788CD-AAEB-1AD8-4EEF-BC45BB06A95F}"/>
              </a:ext>
            </a:extLst>
          </p:cNvPr>
          <p:cNvPicPr>
            <a:picLocks noChangeAspect="1"/>
          </p:cNvPicPr>
          <p:nvPr/>
        </p:nvPicPr>
        <p:blipFill>
          <a:blip r:embed="rId5"/>
          <a:stretch>
            <a:fillRect/>
          </a:stretch>
        </p:blipFill>
        <p:spPr>
          <a:xfrm>
            <a:off x="10318955" y="4712314"/>
            <a:ext cx="1069190" cy="190986"/>
          </a:xfrm>
          <a:prstGeom prst="rect">
            <a:avLst/>
          </a:prstGeom>
        </p:spPr>
      </p:pic>
      <p:pic>
        <p:nvPicPr>
          <p:cNvPr id="10" name="Picture 9">
            <a:extLst>
              <a:ext uri="{FF2B5EF4-FFF2-40B4-BE49-F238E27FC236}">
                <a16:creationId xmlns:a16="http://schemas.microsoft.com/office/drawing/2014/main" id="{D80AE6CD-E5C3-9936-A2B4-F154AF10B252}"/>
              </a:ext>
            </a:extLst>
          </p:cNvPr>
          <p:cNvPicPr>
            <a:picLocks noChangeAspect="1"/>
          </p:cNvPicPr>
          <p:nvPr/>
        </p:nvPicPr>
        <p:blipFill rotWithShape="1">
          <a:blip r:embed="rId4"/>
          <a:srcRect l="-72" t="35" r="50443"/>
          <a:stretch/>
        </p:blipFill>
        <p:spPr>
          <a:xfrm>
            <a:off x="210808" y="1235391"/>
            <a:ext cx="4222330" cy="5600486"/>
          </a:xfrm>
          <a:prstGeom prst="rect">
            <a:avLst/>
          </a:prstGeom>
        </p:spPr>
      </p:pic>
      <p:pic>
        <p:nvPicPr>
          <p:cNvPr id="4" name="Picture 3" descr="A purple and white text on a black background&#10;&#10;Description automatically generated">
            <a:extLst>
              <a:ext uri="{FF2B5EF4-FFF2-40B4-BE49-F238E27FC236}">
                <a16:creationId xmlns:a16="http://schemas.microsoft.com/office/drawing/2014/main" id="{F9AAC144-3A00-A127-42DD-5C8D7BD1F311}"/>
              </a:ext>
            </a:extLst>
          </p:cNvPr>
          <p:cNvPicPr>
            <a:picLocks noChangeAspect="1"/>
          </p:cNvPicPr>
          <p:nvPr/>
        </p:nvPicPr>
        <p:blipFill>
          <a:blip r:embed="rId5"/>
          <a:stretch>
            <a:fillRect/>
          </a:stretch>
        </p:blipFill>
        <p:spPr>
          <a:xfrm>
            <a:off x="1273352" y="4740536"/>
            <a:ext cx="1069190" cy="190986"/>
          </a:xfrm>
          <a:prstGeom prst="rect">
            <a:avLst/>
          </a:prstGeom>
        </p:spPr>
      </p:pic>
    </p:spTree>
    <p:extLst>
      <p:ext uri="{BB962C8B-B14F-4D97-AF65-F5344CB8AC3E}">
        <p14:creationId xmlns:p14="http://schemas.microsoft.com/office/powerpoint/2010/main" val="543577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urple and green brain with arrows pointing to the sides&#10;&#10;Description automatically generated">
            <a:extLst>
              <a:ext uri="{FF2B5EF4-FFF2-40B4-BE49-F238E27FC236}">
                <a16:creationId xmlns:a16="http://schemas.microsoft.com/office/drawing/2014/main" id="{7BBB6CD3-A947-8204-9A6E-92D6EBB61670}"/>
              </a:ext>
            </a:extLst>
          </p:cNvPr>
          <p:cNvPicPr>
            <a:picLocks noChangeAspect="1"/>
          </p:cNvPicPr>
          <p:nvPr/>
        </p:nvPicPr>
        <p:blipFill rotWithShape="1">
          <a:blip r:embed="rId3"/>
          <a:srcRect l="-72" t="35" r="50443"/>
          <a:stretch/>
        </p:blipFill>
        <p:spPr>
          <a:xfrm>
            <a:off x="234221" y="1280492"/>
            <a:ext cx="4156070" cy="5527599"/>
          </a:xfrm>
          <a:prstGeom prst="rect">
            <a:avLst/>
          </a:prstGeom>
        </p:spPr>
      </p:pic>
      <p:pic>
        <p:nvPicPr>
          <p:cNvPr id="8" name="Picture 7" descr="A purple and white rectangular object&#10;&#10;Description automatically generated">
            <a:extLst>
              <a:ext uri="{FF2B5EF4-FFF2-40B4-BE49-F238E27FC236}">
                <a16:creationId xmlns:a16="http://schemas.microsoft.com/office/drawing/2014/main" id="{045F447A-5099-89E7-5D6B-4DDEB935226E}"/>
              </a:ext>
            </a:extLst>
          </p:cNvPr>
          <p:cNvPicPr>
            <a:picLocks noChangeAspect="1"/>
          </p:cNvPicPr>
          <p:nvPr/>
        </p:nvPicPr>
        <p:blipFill rotWithShape="1">
          <a:blip r:embed="rId4"/>
          <a:srcRect r="-52" b="79963"/>
          <a:stretch/>
        </p:blipFill>
        <p:spPr>
          <a:xfrm>
            <a:off x="0" y="0"/>
            <a:ext cx="12236096" cy="1380038"/>
          </a:xfrm>
          <a:prstGeom prst="rect">
            <a:avLst/>
          </a:prstGeom>
        </p:spPr>
      </p:pic>
      <p:pic>
        <p:nvPicPr>
          <p:cNvPr id="4" name="Picture 3" descr="A purple and green brain with arrows&#10;&#10;Description automatically generated">
            <a:extLst>
              <a:ext uri="{FF2B5EF4-FFF2-40B4-BE49-F238E27FC236}">
                <a16:creationId xmlns:a16="http://schemas.microsoft.com/office/drawing/2014/main" id="{3C959018-FA2F-F1AB-1919-7D14A8FA4324}"/>
              </a:ext>
            </a:extLst>
          </p:cNvPr>
          <p:cNvPicPr>
            <a:picLocks noChangeAspect="1"/>
          </p:cNvPicPr>
          <p:nvPr/>
        </p:nvPicPr>
        <p:blipFill rotWithShape="1">
          <a:blip r:embed="rId5"/>
          <a:srcRect l="49606" b="1809"/>
          <a:stretch/>
        </p:blipFill>
        <p:spPr>
          <a:xfrm>
            <a:off x="7740634" y="1295710"/>
            <a:ext cx="4181191" cy="5394295"/>
          </a:xfrm>
          <a:prstGeom prst="rect">
            <a:avLst/>
          </a:prstGeom>
        </p:spPr>
      </p:pic>
      <p:sp>
        <p:nvSpPr>
          <p:cNvPr id="6" name="TextBox 5">
            <a:extLst>
              <a:ext uri="{FF2B5EF4-FFF2-40B4-BE49-F238E27FC236}">
                <a16:creationId xmlns:a16="http://schemas.microsoft.com/office/drawing/2014/main" id="{C29CC8E2-51E3-040E-D99D-6CE29D2FF21B}"/>
              </a:ext>
            </a:extLst>
          </p:cNvPr>
          <p:cNvSpPr txBox="1"/>
          <p:nvPr/>
        </p:nvSpPr>
        <p:spPr>
          <a:xfrm>
            <a:off x="7264368" y="274390"/>
            <a:ext cx="46574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Poppins"/>
              </a:rPr>
              <a:t>The Science</a:t>
            </a:r>
            <a:endParaRPr lang="en-US"/>
          </a:p>
          <a:p>
            <a:endParaRPr lang="en-GB">
              <a:cs typeface="Calibri"/>
            </a:endParaRPr>
          </a:p>
        </p:txBody>
      </p:sp>
      <p:pic>
        <p:nvPicPr>
          <p:cNvPr id="5" name="Picture 4" descr="A purple and white text on a black background&#10;&#10;Description automatically generated">
            <a:extLst>
              <a:ext uri="{FF2B5EF4-FFF2-40B4-BE49-F238E27FC236}">
                <a16:creationId xmlns:a16="http://schemas.microsoft.com/office/drawing/2014/main" id="{83C8FF7D-55CC-382E-9FF4-0089AF2DDA8A}"/>
              </a:ext>
            </a:extLst>
          </p:cNvPr>
          <p:cNvPicPr>
            <a:picLocks noChangeAspect="1"/>
          </p:cNvPicPr>
          <p:nvPr/>
        </p:nvPicPr>
        <p:blipFill>
          <a:blip r:embed="rId6"/>
          <a:stretch>
            <a:fillRect/>
          </a:stretch>
        </p:blipFill>
        <p:spPr>
          <a:xfrm>
            <a:off x="8762039" y="4807807"/>
            <a:ext cx="1069190" cy="190986"/>
          </a:xfrm>
          <a:prstGeom prst="rect">
            <a:avLst/>
          </a:prstGeom>
        </p:spPr>
      </p:pic>
      <p:pic>
        <p:nvPicPr>
          <p:cNvPr id="2" name="Picture 1" descr="A purple and white text on a black background&#10;&#10;Description automatically generated">
            <a:extLst>
              <a:ext uri="{FF2B5EF4-FFF2-40B4-BE49-F238E27FC236}">
                <a16:creationId xmlns:a16="http://schemas.microsoft.com/office/drawing/2014/main" id="{71BDB896-5BC3-2FC3-3649-F80534F88EED}"/>
              </a:ext>
            </a:extLst>
          </p:cNvPr>
          <p:cNvPicPr>
            <a:picLocks noChangeAspect="1"/>
          </p:cNvPicPr>
          <p:nvPr/>
        </p:nvPicPr>
        <p:blipFill>
          <a:blip r:embed="rId6"/>
          <a:stretch>
            <a:fillRect/>
          </a:stretch>
        </p:blipFill>
        <p:spPr>
          <a:xfrm>
            <a:off x="1243066" y="4800804"/>
            <a:ext cx="1069190" cy="190986"/>
          </a:xfrm>
          <a:prstGeom prst="rect">
            <a:avLst/>
          </a:prstGeom>
        </p:spPr>
      </p:pic>
      <p:sp>
        <p:nvSpPr>
          <p:cNvPr id="11" name="TextBox 10">
            <a:extLst>
              <a:ext uri="{FF2B5EF4-FFF2-40B4-BE49-F238E27FC236}">
                <a16:creationId xmlns:a16="http://schemas.microsoft.com/office/drawing/2014/main" id="{35326A05-DEFC-222E-AD55-C8619DB26AEA}"/>
              </a:ext>
            </a:extLst>
          </p:cNvPr>
          <p:cNvSpPr txBox="1"/>
          <p:nvPr/>
        </p:nvSpPr>
        <p:spPr>
          <a:xfrm>
            <a:off x="4702618" y="2868815"/>
            <a:ext cx="2789931" cy="1938992"/>
          </a:xfrm>
          <a:prstGeom prst="rect">
            <a:avLst/>
          </a:prstGeom>
          <a:noFill/>
        </p:spPr>
        <p:txBody>
          <a:bodyPr wrap="square" lIns="91440" tIns="45720" rIns="91440" bIns="45720" rtlCol="0" anchor="t">
            <a:spAutoFit/>
          </a:bodyPr>
          <a:lstStyle/>
          <a:p>
            <a:pPr algn="ctr"/>
            <a:r>
              <a:rPr lang="en-GB" sz="2400" b="1">
                <a:solidFill>
                  <a:srgbClr val="844291"/>
                </a:solidFill>
              </a:rPr>
              <a:t>It's important to remember that brains aren't fully developed until the age of 25</a:t>
            </a:r>
            <a:endParaRPr lang="en-US"/>
          </a:p>
        </p:txBody>
      </p:sp>
    </p:spTree>
    <p:extLst>
      <p:ext uri="{BB962C8B-B14F-4D97-AF65-F5344CB8AC3E}">
        <p14:creationId xmlns:p14="http://schemas.microsoft.com/office/powerpoint/2010/main" val="13727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and white rectangular object&#10;&#10;Description automatically generated">
            <a:extLst>
              <a:ext uri="{FF2B5EF4-FFF2-40B4-BE49-F238E27FC236}">
                <a16:creationId xmlns:a16="http://schemas.microsoft.com/office/drawing/2014/main" id="{773D9F06-0CD4-4B28-0F6F-8C744FEEED8B}"/>
              </a:ext>
            </a:extLst>
          </p:cNvPr>
          <p:cNvPicPr>
            <a:picLocks noChangeAspect="1"/>
          </p:cNvPicPr>
          <p:nvPr/>
        </p:nvPicPr>
        <p:blipFill>
          <a:blip r:embed="rId3"/>
          <a:stretch>
            <a:fillRect/>
          </a:stretch>
        </p:blipFill>
        <p:spPr>
          <a:xfrm>
            <a:off x="0" y="-2198"/>
            <a:ext cx="12229785" cy="6887586"/>
          </a:xfrm>
          <a:prstGeom prst="rect">
            <a:avLst/>
          </a:prstGeom>
        </p:spPr>
      </p:pic>
      <p:sp>
        <p:nvSpPr>
          <p:cNvPr id="4" name="TextBox 3">
            <a:extLst>
              <a:ext uri="{FF2B5EF4-FFF2-40B4-BE49-F238E27FC236}">
                <a16:creationId xmlns:a16="http://schemas.microsoft.com/office/drawing/2014/main" id="{B729A16C-5543-40F7-8012-267A24A0BFDD}"/>
              </a:ext>
            </a:extLst>
          </p:cNvPr>
          <p:cNvSpPr txBox="1"/>
          <p:nvPr/>
        </p:nvSpPr>
        <p:spPr>
          <a:xfrm>
            <a:off x="361557" y="1536514"/>
            <a:ext cx="8745549" cy="48670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endParaRPr lang="en-GB" sz="2400" b="1">
              <a:solidFill>
                <a:srgbClr val="CF4192"/>
              </a:solidFill>
              <a:ea typeface="+mn-lt"/>
              <a:cs typeface="+mn-lt"/>
            </a:endParaRPr>
          </a:p>
          <a:p>
            <a:pPr marL="285750" indent="-285750">
              <a:buFont typeface="Arial"/>
              <a:buChar char="•"/>
            </a:pPr>
            <a:endParaRPr lang="en-GB">
              <a:ea typeface="+mn-lt"/>
              <a:cs typeface="+mn-lt"/>
            </a:endParaRPr>
          </a:p>
          <a:p>
            <a:r>
              <a:rPr lang="en-GB" b="1">
                <a:solidFill>
                  <a:srgbClr val="6FA64B"/>
                </a:solidFill>
                <a:ea typeface="+mn-lt"/>
                <a:cs typeface="+mn-lt"/>
              </a:rPr>
              <a:t>Useful resources</a:t>
            </a:r>
          </a:p>
          <a:p>
            <a:endParaRPr lang="en-GB">
              <a:ea typeface="+mn-lt"/>
              <a:cs typeface="+mn-lt"/>
            </a:endParaRPr>
          </a:p>
          <a:p>
            <a:pPr marL="285750" indent="-285750">
              <a:buFont typeface="Courier New" panose="02070309020205020404" pitchFamily="49" charset="0"/>
              <a:buChar char="o"/>
            </a:pPr>
            <a:r>
              <a:rPr lang="en-GB">
                <a:ea typeface="+mn-lt"/>
                <a:cs typeface="+mn-lt"/>
              </a:rPr>
              <a:t>This webpage has useful information about the stress response, the brain, and how to explain it in a fun way to children </a:t>
            </a:r>
            <a:r>
              <a:rPr lang="en-GB">
                <a:ea typeface="+mn-lt"/>
                <a:cs typeface="+mn-lt"/>
                <a:hlinkClick r:id="rId4"/>
              </a:rPr>
              <a:t>https://blissfulkids.com/the-stress-response-and-the-brain-how-to-explain-it-to-kids/</a:t>
            </a:r>
            <a:endParaRPr lang="en-GB">
              <a:ea typeface="+mn-lt"/>
              <a:cs typeface="+mn-lt"/>
            </a:endParaRPr>
          </a:p>
          <a:p>
            <a:pPr marL="285750" indent="-285750">
              <a:buFont typeface="Arial"/>
              <a:buChar char="•"/>
            </a:pPr>
            <a:endParaRPr lang="en-US">
              <a:ea typeface="+mn-lt"/>
              <a:cs typeface="+mn-lt"/>
            </a:endParaRPr>
          </a:p>
          <a:p>
            <a:pPr marL="285750" indent="-285750">
              <a:buFont typeface="Courier New" panose="02070309020205020404" pitchFamily="49" charset="0"/>
              <a:buChar char="o"/>
            </a:pPr>
            <a:r>
              <a:rPr lang="en-GB">
                <a:solidFill>
                  <a:srgbClr val="000000"/>
                </a:solidFill>
                <a:ea typeface="+mn-lt"/>
                <a:cs typeface="+mn-lt"/>
              </a:rPr>
              <a:t>Brainstorm by Dan Siegel is very good to help young people understand changes their brains go through and the impact of that, and there is a presentation about it here: </a:t>
            </a:r>
            <a:r>
              <a:rPr lang="en-GB" err="1">
                <a:solidFill>
                  <a:srgbClr val="000000"/>
                </a:solidFill>
                <a:ea typeface="+mn-lt"/>
                <a:cs typeface="+mn-lt"/>
                <a:hlinkClick r:id="rId5">
                  <a:extLst>
                    <a:ext uri="{A12FA001-AC4F-418D-AE19-62706E023703}">
                      <ahyp:hlinkClr xmlns:ahyp="http://schemas.microsoft.com/office/drawing/2018/hyperlinkcolor" val="tx"/>
                    </a:ext>
                  </a:extLst>
                </a:hlinkClick>
              </a:rPr>
              <a:t>Youtube</a:t>
            </a:r>
            <a:r>
              <a:rPr lang="en-GB">
                <a:solidFill>
                  <a:srgbClr val="000000"/>
                </a:solidFill>
                <a:ea typeface="+mn-lt"/>
                <a:cs typeface="+mn-lt"/>
                <a:hlinkClick r:id="rId5">
                  <a:extLst>
                    <a:ext uri="{A12FA001-AC4F-418D-AE19-62706E023703}">
                      <ahyp:hlinkClr xmlns:ahyp="http://schemas.microsoft.com/office/drawing/2018/hyperlinkcolor" val="tx"/>
                    </a:ext>
                  </a:extLst>
                </a:hlinkClick>
              </a:rPr>
              <a:t> - Brainstorm Talk</a:t>
            </a:r>
            <a:r>
              <a:rPr lang="en-GB">
                <a:solidFill>
                  <a:srgbClr val="000000"/>
                </a:solidFill>
                <a:ea typeface="+mn-lt"/>
                <a:cs typeface="+mn-lt"/>
              </a:rPr>
              <a:t> </a:t>
            </a:r>
          </a:p>
          <a:p>
            <a:pPr marL="285750" indent="-285750">
              <a:buFont typeface="Courier New" panose="02070309020205020404" pitchFamily="49" charset="0"/>
              <a:buChar char="o"/>
            </a:pPr>
            <a:endParaRPr lang="en-GB">
              <a:solidFill>
                <a:srgbClr val="ED7C31"/>
              </a:solidFill>
              <a:cs typeface="Calibri"/>
            </a:endParaRPr>
          </a:p>
          <a:p>
            <a:endParaRPr lang="en-GB">
              <a:solidFill>
                <a:srgbClr val="000000"/>
              </a:solidFill>
              <a:highlight>
                <a:srgbClr val="FFFF00"/>
              </a:highlight>
              <a:ea typeface="+mn-lt"/>
              <a:cs typeface="+mn-lt"/>
            </a:endParaRPr>
          </a:p>
          <a:p>
            <a:pPr>
              <a:lnSpc>
                <a:spcPct val="107000"/>
              </a:lnSpc>
              <a:spcAft>
                <a:spcPts val="800"/>
              </a:spcAft>
            </a:pPr>
            <a:endParaRPr lang="en-GB">
              <a:solidFill>
                <a:srgbClr val="C00000"/>
              </a:solidFill>
              <a:highlight>
                <a:srgbClr val="FFFF00"/>
              </a:highlight>
              <a:ea typeface="+mn-lt"/>
              <a:cs typeface="+mn-lt"/>
            </a:endParaRPr>
          </a:p>
          <a:p>
            <a:pPr marL="285750" indent="-285750">
              <a:buFont typeface="Arial"/>
              <a:buChar char="•"/>
            </a:pPr>
            <a:endParaRPr lang="en-GB">
              <a:ea typeface="+mn-lt"/>
              <a:cs typeface="+mn-lt"/>
            </a:endParaRPr>
          </a:p>
          <a:p>
            <a:pPr marL="171450" indent="-171450" algn="l">
              <a:buFont typeface="Arial"/>
              <a:buChar char="•"/>
            </a:pPr>
            <a:endParaRPr lang="en-GB">
              <a:ea typeface="Calibri" panose="020F0502020204030204"/>
              <a:cs typeface="Calibri"/>
            </a:endParaRPr>
          </a:p>
        </p:txBody>
      </p:sp>
      <p:sp>
        <p:nvSpPr>
          <p:cNvPr id="3" name="TextBox 2">
            <a:extLst>
              <a:ext uri="{FF2B5EF4-FFF2-40B4-BE49-F238E27FC236}">
                <a16:creationId xmlns:a16="http://schemas.microsoft.com/office/drawing/2014/main" id="{F0F33570-C97D-9030-91ED-56F78E22BAD4}"/>
              </a:ext>
            </a:extLst>
          </p:cNvPr>
          <p:cNvSpPr txBox="1"/>
          <p:nvPr/>
        </p:nvSpPr>
        <p:spPr>
          <a:xfrm>
            <a:off x="7044560" y="293370"/>
            <a:ext cx="46574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Poppins"/>
              </a:rPr>
              <a:t>The Science</a:t>
            </a:r>
            <a:endParaRPr lang="en-US"/>
          </a:p>
          <a:p>
            <a:endParaRPr lang="en-GB">
              <a:cs typeface="Calibri"/>
            </a:endParaRPr>
          </a:p>
        </p:txBody>
      </p:sp>
    </p:spTree>
    <p:extLst>
      <p:ext uri="{BB962C8B-B14F-4D97-AF65-F5344CB8AC3E}">
        <p14:creationId xmlns:p14="http://schemas.microsoft.com/office/powerpoint/2010/main" val="2930517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and white rectangular object&#10;&#10;Description automatically generated">
            <a:extLst>
              <a:ext uri="{FF2B5EF4-FFF2-40B4-BE49-F238E27FC236}">
                <a16:creationId xmlns:a16="http://schemas.microsoft.com/office/drawing/2014/main" id="{773D9F06-0CD4-4B28-0F6F-8C744FEEED8B}"/>
              </a:ext>
            </a:extLst>
          </p:cNvPr>
          <p:cNvPicPr>
            <a:picLocks noChangeAspect="1"/>
          </p:cNvPicPr>
          <p:nvPr/>
        </p:nvPicPr>
        <p:blipFill>
          <a:blip r:embed="rId3"/>
          <a:stretch>
            <a:fillRect/>
          </a:stretch>
        </p:blipFill>
        <p:spPr>
          <a:xfrm>
            <a:off x="0" y="-2198"/>
            <a:ext cx="12229785" cy="6887586"/>
          </a:xfrm>
          <a:prstGeom prst="rect">
            <a:avLst/>
          </a:prstGeom>
        </p:spPr>
      </p:pic>
      <p:sp>
        <p:nvSpPr>
          <p:cNvPr id="4" name="TextBox 3">
            <a:extLst>
              <a:ext uri="{FF2B5EF4-FFF2-40B4-BE49-F238E27FC236}">
                <a16:creationId xmlns:a16="http://schemas.microsoft.com/office/drawing/2014/main" id="{B729A16C-5543-40F7-8012-267A24A0BFDD}"/>
              </a:ext>
            </a:extLst>
          </p:cNvPr>
          <p:cNvSpPr txBox="1"/>
          <p:nvPr/>
        </p:nvSpPr>
        <p:spPr>
          <a:xfrm>
            <a:off x="549377" y="1476670"/>
            <a:ext cx="9863992" cy="26963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2400" b="1">
                <a:solidFill>
                  <a:srgbClr val="CF4192"/>
                </a:solidFill>
                <a:ea typeface="+mn-lt"/>
                <a:cs typeface="+mn-lt"/>
              </a:rPr>
              <a:t>Does someone in the family care for others?</a:t>
            </a:r>
          </a:p>
          <a:p>
            <a:r>
              <a:rPr lang="en-GB" sz="1600" b="1">
                <a:solidFill>
                  <a:srgbClr val="000000"/>
                </a:solidFill>
                <a:ea typeface="+mn-lt"/>
                <a:cs typeface="+mn-lt"/>
              </a:rPr>
              <a:t>Are you a young person who is caring for someone at home?</a:t>
            </a:r>
          </a:p>
          <a:p>
            <a:pPr marL="742950" lvl="1" indent="-285750">
              <a:buFont typeface="Courier New"/>
              <a:buChar char="o"/>
            </a:pPr>
            <a:r>
              <a:rPr lang="en-GB" sz="1600">
                <a:solidFill>
                  <a:srgbClr val="000000"/>
                </a:solidFill>
                <a:latin typeface="Calibri"/>
                <a:ea typeface="+mn-lt"/>
                <a:cs typeface="Arial"/>
              </a:rPr>
              <a:t>Does the new school know they are a Young Carer?</a:t>
            </a:r>
            <a:endParaRPr lang="en-US" sz="1600">
              <a:solidFill>
                <a:srgbClr val="000000"/>
              </a:solidFill>
              <a:latin typeface="Calibri"/>
              <a:ea typeface="+mn-lt"/>
              <a:cs typeface="Arial"/>
            </a:endParaRPr>
          </a:p>
          <a:p>
            <a:pPr marL="742950" lvl="1" indent="-285750">
              <a:buFont typeface="Courier New"/>
              <a:buChar char="o"/>
            </a:pPr>
            <a:r>
              <a:rPr lang="en-GB" sz="1600">
                <a:solidFill>
                  <a:srgbClr val="000000"/>
                </a:solidFill>
                <a:latin typeface="Calibri"/>
                <a:ea typeface="+mn-lt"/>
                <a:cs typeface="Arial"/>
              </a:rPr>
              <a:t>Has relevant information been shared and any reasonable adjustments been made?</a:t>
            </a:r>
          </a:p>
          <a:p>
            <a:pPr marL="742950" lvl="1" indent="-285750">
              <a:buFont typeface="Courier New"/>
              <a:buChar char="o"/>
            </a:pPr>
            <a:r>
              <a:rPr lang="en-GB" sz="1600">
                <a:solidFill>
                  <a:srgbClr val="000000"/>
                </a:solidFill>
                <a:latin typeface="Calibri"/>
                <a:ea typeface="+mn-lt"/>
                <a:cs typeface="Arial"/>
              </a:rPr>
              <a:t>Is there a plan in place, during school hours for the person they care for?</a:t>
            </a:r>
          </a:p>
          <a:p>
            <a:pPr marL="742950" lvl="1" indent="-285750">
              <a:buFont typeface="Courier New"/>
              <a:buChar char="o"/>
            </a:pPr>
            <a:r>
              <a:rPr lang="en-GB" sz="1400">
                <a:solidFill>
                  <a:srgbClr val="000000"/>
                </a:solidFill>
                <a:ea typeface="+mn-lt"/>
                <a:cs typeface="Arial"/>
              </a:rPr>
              <a:t>Is the  Young Carer registered with Devon Young Carers?  </a:t>
            </a:r>
            <a:r>
              <a:rPr lang="en-GB" sz="1400">
                <a:solidFill>
                  <a:srgbClr val="000000"/>
                </a:solidFill>
                <a:ea typeface="+mn-lt"/>
                <a:cs typeface="Arial"/>
                <a:hlinkClick r:id="rId4">
                  <a:extLst>
                    <a:ext uri="{A12FA001-AC4F-418D-AE19-62706E023703}">
                      <ahyp:hlinkClr xmlns:ahyp="http://schemas.microsoft.com/office/drawing/2018/hyperlinkcolor" val="tx"/>
                    </a:ext>
                  </a:extLst>
                </a:hlinkClick>
              </a:rPr>
              <a:t>West Bank - Young Carers</a:t>
            </a:r>
            <a:endParaRPr lang="en-US" sz="1600">
              <a:solidFill>
                <a:srgbClr val="000000"/>
              </a:solidFill>
              <a:latin typeface="Calibri"/>
              <a:ea typeface="+mn-lt"/>
              <a:cs typeface="Arial"/>
            </a:endParaRPr>
          </a:p>
          <a:p>
            <a:endParaRPr lang="en-GB" sz="900">
              <a:solidFill>
                <a:srgbClr val="000000"/>
              </a:solidFill>
              <a:ea typeface="+mn-lt"/>
              <a:cs typeface="+mn-lt"/>
            </a:endParaRPr>
          </a:p>
          <a:p>
            <a:r>
              <a:rPr lang="en-GB" sz="1600">
                <a:solidFill>
                  <a:srgbClr val="000000"/>
                </a:solidFill>
                <a:ea typeface="+mn-lt"/>
                <a:cs typeface="+mn-lt"/>
              </a:rPr>
              <a:t>This is a helpful resource to help young people share information about themselves </a:t>
            </a:r>
            <a:r>
              <a:rPr lang="en-GB" sz="1600">
                <a:solidFill>
                  <a:srgbClr val="6FA64B"/>
                </a:solidFill>
                <a:latin typeface="Calibri"/>
                <a:ea typeface="+mn-lt"/>
                <a:cs typeface="Arial"/>
                <a:hlinkClick r:id="rId5">
                  <a:extLst>
                    <a:ext uri="{A12FA001-AC4F-418D-AE19-62706E023703}">
                      <ahyp:hlinkClr xmlns:ahyp="http://schemas.microsoft.com/office/drawing/2018/hyperlinkcolor" val="tx"/>
                    </a:ext>
                  </a:extLst>
                </a:hlinkClick>
              </a:rPr>
              <a:t>Caring Together - Year 6 Young Carer Transitions Booklet</a:t>
            </a:r>
            <a:endParaRPr lang="en-US">
              <a:latin typeface="Calibri"/>
              <a:cs typeface="Calibri"/>
            </a:endParaRPr>
          </a:p>
          <a:p>
            <a:pPr>
              <a:lnSpc>
                <a:spcPct val="107000"/>
              </a:lnSpc>
              <a:spcAft>
                <a:spcPts val="800"/>
              </a:spcAft>
            </a:pPr>
            <a:endParaRPr lang="en-GB" sz="1600">
              <a:solidFill>
                <a:srgbClr val="000000"/>
              </a:solidFill>
              <a:latin typeface="Arial"/>
              <a:ea typeface="+mn-lt"/>
              <a:cs typeface="Arial"/>
            </a:endParaRPr>
          </a:p>
        </p:txBody>
      </p:sp>
      <p:sp>
        <p:nvSpPr>
          <p:cNvPr id="3" name="TextBox 2">
            <a:extLst>
              <a:ext uri="{FF2B5EF4-FFF2-40B4-BE49-F238E27FC236}">
                <a16:creationId xmlns:a16="http://schemas.microsoft.com/office/drawing/2014/main" id="{F0F33570-C97D-9030-91ED-56F78E22BAD4}"/>
              </a:ext>
            </a:extLst>
          </p:cNvPr>
          <p:cNvSpPr txBox="1"/>
          <p:nvPr/>
        </p:nvSpPr>
        <p:spPr>
          <a:xfrm>
            <a:off x="7044560" y="293370"/>
            <a:ext cx="46574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mn-lt"/>
              </a:rPr>
              <a:t>Caregivers Support</a:t>
            </a:r>
            <a:endParaRPr lang="en-GB" sz="3200">
              <a:solidFill>
                <a:srgbClr val="844291"/>
              </a:solidFill>
              <a:latin typeface="Poppins"/>
              <a:ea typeface="+mn-lt"/>
              <a:cs typeface="+mn-lt"/>
            </a:endParaRPr>
          </a:p>
          <a:p>
            <a:endParaRPr lang="en-GB">
              <a:cs typeface="Calibri"/>
            </a:endParaRPr>
          </a:p>
        </p:txBody>
      </p:sp>
      <p:sp>
        <p:nvSpPr>
          <p:cNvPr id="5" name="TextBox 4">
            <a:extLst>
              <a:ext uri="{FF2B5EF4-FFF2-40B4-BE49-F238E27FC236}">
                <a16:creationId xmlns:a16="http://schemas.microsoft.com/office/drawing/2014/main" id="{C65FC385-DCCF-A265-5845-95D96A0C4AB7}"/>
              </a:ext>
            </a:extLst>
          </p:cNvPr>
          <p:cNvSpPr txBox="1"/>
          <p:nvPr/>
        </p:nvSpPr>
        <p:spPr>
          <a:xfrm>
            <a:off x="549377" y="3942708"/>
            <a:ext cx="8295970" cy="2985433"/>
          </a:xfrm>
          <a:prstGeom prst="rect">
            <a:avLst/>
          </a:prstGeom>
          <a:noFill/>
        </p:spPr>
        <p:txBody>
          <a:bodyPr wrap="square" lIns="91440" tIns="45720" rIns="91440" bIns="45720" rtlCol="0" anchor="t">
            <a:spAutoFit/>
          </a:bodyPr>
          <a:lstStyle/>
          <a:p>
            <a:r>
              <a:rPr lang="en-GB" sz="1600" b="1">
                <a:solidFill>
                  <a:srgbClr val="000000"/>
                </a:solidFill>
                <a:ea typeface="+mn-lt"/>
                <a:cs typeface="Arial"/>
              </a:rPr>
              <a:t>Are you a parent with caring responsibilities ?</a:t>
            </a:r>
            <a:endParaRPr lang="en-GB" sz="1600">
              <a:solidFill>
                <a:srgbClr val="000000"/>
              </a:solidFill>
              <a:ea typeface="+mn-lt"/>
              <a:cs typeface="Arial"/>
            </a:endParaRPr>
          </a:p>
          <a:p>
            <a:pPr fontAlgn="base"/>
            <a:r>
              <a:rPr lang="en-GB" sz="1400" b="0" i="0">
                <a:effectLst/>
                <a:cs typeface="Poppins"/>
              </a:rPr>
              <a:t>A carer is anyone, including children and adults who looks after a family member, partner or friend who needs help because of their illness, frailty, disability, a mental health problem or an addiction and cannot cope without their support. The care they give is unpaid and they may or may not live with the person they care for. </a:t>
            </a:r>
            <a:r>
              <a:rPr lang="en-GB" sz="1400" u="sng">
                <a:solidFill>
                  <a:srgbClr val="A78CD4"/>
                </a:solidFill>
                <a:latin typeface="Poppins"/>
                <a:cs typeface="Poppins"/>
              </a:rPr>
              <a:t>NHS we</a:t>
            </a:r>
          </a:p>
          <a:p>
            <a:pPr fontAlgn="base"/>
            <a:endParaRPr lang="en-GB" sz="600" u="sng">
              <a:solidFill>
                <a:srgbClr val="A78CD4"/>
              </a:solidFill>
              <a:latin typeface="+mj-lt"/>
              <a:cs typeface="Poppins"/>
            </a:endParaRPr>
          </a:p>
          <a:p>
            <a:pPr marL="285750" indent="-285750">
              <a:buFont typeface="Courier New" panose="02070309020205020404" pitchFamily="49" charset="0"/>
              <a:buChar char="o"/>
            </a:pPr>
            <a:r>
              <a:rPr lang="en-GB" sz="1400">
                <a:solidFill>
                  <a:srgbClr val="000000"/>
                </a:solidFill>
                <a:ea typeface="+mn-lt"/>
                <a:cs typeface="Arial"/>
              </a:rPr>
              <a:t>Parents can register here for support (Cared for 18+ for 1:1 support)  </a:t>
            </a:r>
            <a:r>
              <a:rPr lang="en-GB" sz="1400">
                <a:solidFill>
                  <a:srgbClr val="000000"/>
                </a:solidFill>
                <a:ea typeface="+mn-lt"/>
                <a:cs typeface="Arial"/>
                <a:hlinkClick r:id="rId6"/>
              </a:rPr>
              <a:t>Devon Carers</a:t>
            </a:r>
            <a:endParaRPr lang="en-GB" sz="1400">
              <a:solidFill>
                <a:srgbClr val="000000"/>
              </a:solidFill>
              <a:ea typeface="+mn-lt"/>
              <a:cs typeface="Arial"/>
            </a:endParaRPr>
          </a:p>
          <a:p>
            <a:pPr marL="285750" indent="-285750">
              <a:buFont typeface="Courier New" panose="02070309020205020404" pitchFamily="49" charset="0"/>
              <a:buChar char="o"/>
            </a:pPr>
            <a:r>
              <a:rPr lang="en-GB" sz="1400"/>
              <a:t>Parents can register here for peer support (Cared-for of any age) </a:t>
            </a:r>
            <a:r>
              <a:rPr lang="en-GB" sz="1400">
                <a:hlinkClick r:id="rId7"/>
              </a:rPr>
              <a:t>Parental Minds</a:t>
            </a:r>
            <a:endParaRPr lang="en-GB" sz="1400">
              <a:cs typeface="Calibri"/>
            </a:endParaRPr>
          </a:p>
          <a:p>
            <a:endParaRPr lang="en-GB" sz="1600" b="1">
              <a:solidFill>
                <a:srgbClr val="6FA64B"/>
              </a:solidFill>
            </a:endParaRPr>
          </a:p>
          <a:p>
            <a:r>
              <a:rPr lang="en-GB" sz="1600" b="1">
                <a:solidFill>
                  <a:srgbClr val="6FA64B"/>
                </a:solidFill>
              </a:rPr>
              <a:t>Useful resources</a:t>
            </a:r>
          </a:p>
          <a:p>
            <a:pPr fontAlgn="base"/>
            <a:r>
              <a:rPr lang="en-GB" sz="1600">
                <a:solidFill>
                  <a:srgbClr val="A78CD4"/>
                </a:solidFill>
                <a:latin typeface="+mj-lt"/>
                <a:cs typeface="Poppins"/>
                <a:hlinkClick r:id="rId8"/>
              </a:rPr>
              <a:t>NHS Carers Facts</a:t>
            </a:r>
            <a:r>
              <a:rPr lang="en-GB" sz="1600">
                <a:solidFill>
                  <a:srgbClr val="A78CD4"/>
                </a:solidFill>
                <a:latin typeface="+mj-lt"/>
                <a:cs typeface="Poppins"/>
              </a:rPr>
              <a:t>		</a:t>
            </a:r>
          </a:p>
          <a:p>
            <a:pPr fontAlgn="base"/>
            <a:r>
              <a:rPr lang="en-GB" sz="1600">
                <a:solidFill>
                  <a:srgbClr val="A78CD4"/>
                </a:solidFill>
                <a:latin typeface="+mj-lt"/>
                <a:cs typeface="Poppins"/>
                <a:hlinkClick r:id="rId9"/>
              </a:rPr>
              <a:t>https://www.nhs.uk/conditions/social-care-and-support-guide/</a:t>
            </a:r>
            <a:endParaRPr lang="en-GB" sz="1600">
              <a:solidFill>
                <a:srgbClr val="A78CD4"/>
              </a:solidFill>
              <a:latin typeface="+mj-lt"/>
              <a:cs typeface="Poppins"/>
            </a:endParaRPr>
          </a:p>
          <a:p>
            <a:pPr marL="285750" indent="-285750">
              <a:buFont typeface="Courier New" panose="02070309020205020404" pitchFamily="49" charset="0"/>
              <a:buChar char="o"/>
            </a:pPr>
            <a:endParaRPr lang="en-GB" sz="1600"/>
          </a:p>
          <a:p>
            <a:pPr marL="285750" indent="-285750">
              <a:buFont typeface="Courier New" panose="02070309020205020404" pitchFamily="49" charset="0"/>
              <a:buChar char="o"/>
            </a:pPr>
            <a:endParaRPr lang="en-GB" sz="1600"/>
          </a:p>
        </p:txBody>
      </p:sp>
    </p:spTree>
    <p:extLst>
      <p:ext uri="{BB962C8B-B14F-4D97-AF65-F5344CB8AC3E}">
        <p14:creationId xmlns:p14="http://schemas.microsoft.com/office/powerpoint/2010/main" val="322189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and white rectangular object&#10;&#10;Description automatically generated">
            <a:extLst>
              <a:ext uri="{FF2B5EF4-FFF2-40B4-BE49-F238E27FC236}">
                <a16:creationId xmlns:a16="http://schemas.microsoft.com/office/drawing/2014/main" id="{773D9F06-0CD4-4B28-0F6F-8C744FEEED8B}"/>
              </a:ext>
            </a:extLst>
          </p:cNvPr>
          <p:cNvPicPr>
            <a:picLocks noChangeAspect="1"/>
          </p:cNvPicPr>
          <p:nvPr/>
        </p:nvPicPr>
        <p:blipFill>
          <a:blip r:embed="rId3"/>
          <a:stretch>
            <a:fillRect/>
          </a:stretch>
        </p:blipFill>
        <p:spPr>
          <a:xfrm>
            <a:off x="0" y="-2198"/>
            <a:ext cx="12229785" cy="6887586"/>
          </a:xfrm>
          <a:prstGeom prst="rect">
            <a:avLst/>
          </a:prstGeom>
        </p:spPr>
      </p:pic>
      <p:sp>
        <p:nvSpPr>
          <p:cNvPr id="4" name="TextBox 3">
            <a:extLst>
              <a:ext uri="{FF2B5EF4-FFF2-40B4-BE49-F238E27FC236}">
                <a16:creationId xmlns:a16="http://schemas.microsoft.com/office/drawing/2014/main" id="{B729A16C-5543-40F7-8012-267A24A0BFDD}"/>
              </a:ext>
            </a:extLst>
          </p:cNvPr>
          <p:cNvSpPr txBox="1"/>
          <p:nvPr/>
        </p:nvSpPr>
        <p:spPr>
          <a:xfrm>
            <a:off x="334296" y="1415219"/>
            <a:ext cx="10503088" cy="12333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2400" b="1">
                <a:solidFill>
                  <a:srgbClr val="CF4192"/>
                </a:solidFill>
                <a:ea typeface="+mn-lt"/>
                <a:cs typeface="+mn-lt"/>
              </a:rPr>
              <a:t>How will life change for parents and caregivers?</a:t>
            </a:r>
          </a:p>
          <a:p>
            <a:pPr>
              <a:lnSpc>
                <a:spcPct val="107000"/>
              </a:lnSpc>
              <a:spcAft>
                <a:spcPts val="800"/>
              </a:spcAft>
            </a:pPr>
            <a:r>
              <a:rPr lang="en-GB" b="1" kern="100">
                <a:effectLst/>
                <a:latin typeface="Calibri" panose="020F0502020204030204" pitchFamily="34" charset="0"/>
                <a:ea typeface="Calibri" panose="020F0502020204030204" pitchFamily="34" charset="0"/>
                <a:cs typeface="Arial" panose="020B0604020202020204" pitchFamily="34" charset="0"/>
              </a:rPr>
              <a:t>How might you prepare for the change as a parent, a practitioner or a school staff member</a:t>
            </a:r>
            <a:r>
              <a:rPr lang="en-GB" b="1" kern="100">
                <a:latin typeface="Calibri" panose="020F0502020204030204" pitchFamily="34" charset="0"/>
                <a:ea typeface="Calibri" panose="020F0502020204030204" pitchFamily="34" charset="0"/>
                <a:cs typeface="Arial" panose="020B0604020202020204" pitchFamily="34" charset="0"/>
              </a:rPr>
              <a:t>?</a:t>
            </a:r>
            <a:endParaRPr lang="en-GB" b="1" kern="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600">
              <a:solidFill>
                <a:srgbClr val="000000"/>
              </a:solidFill>
              <a:latin typeface="Arial"/>
              <a:ea typeface="+mn-lt"/>
              <a:cs typeface="Arial"/>
            </a:endParaRPr>
          </a:p>
        </p:txBody>
      </p:sp>
      <p:sp>
        <p:nvSpPr>
          <p:cNvPr id="3" name="TextBox 2">
            <a:extLst>
              <a:ext uri="{FF2B5EF4-FFF2-40B4-BE49-F238E27FC236}">
                <a16:creationId xmlns:a16="http://schemas.microsoft.com/office/drawing/2014/main" id="{F0F33570-C97D-9030-91ED-56F78E22BAD4}"/>
              </a:ext>
            </a:extLst>
          </p:cNvPr>
          <p:cNvSpPr txBox="1"/>
          <p:nvPr/>
        </p:nvSpPr>
        <p:spPr>
          <a:xfrm>
            <a:off x="7044560" y="293370"/>
            <a:ext cx="5078614"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mn-lt"/>
              </a:rPr>
              <a:t>Change for Caregivers</a:t>
            </a:r>
            <a:endParaRPr lang="en-GB" sz="3200">
              <a:solidFill>
                <a:srgbClr val="844291"/>
              </a:solidFill>
              <a:latin typeface="Poppins"/>
              <a:ea typeface="+mn-lt"/>
              <a:cs typeface="+mn-lt"/>
            </a:endParaRPr>
          </a:p>
          <a:p>
            <a:endParaRPr lang="en-GB">
              <a:cs typeface="Calibri"/>
            </a:endParaRPr>
          </a:p>
        </p:txBody>
      </p:sp>
      <p:sp>
        <p:nvSpPr>
          <p:cNvPr id="7" name="TextBox 6">
            <a:extLst>
              <a:ext uri="{FF2B5EF4-FFF2-40B4-BE49-F238E27FC236}">
                <a16:creationId xmlns:a16="http://schemas.microsoft.com/office/drawing/2014/main" id="{91A56A11-4EA6-057B-8288-C92EEBC6AC12}"/>
              </a:ext>
            </a:extLst>
          </p:cNvPr>
          <p:cNvSpPr txBox="1"/>
          <p:nvPr/>
        </p:nvSpPr>
        <p:spPr>
          <a:xfrm>
            <a:off x="334296" y="2404580"/>
            <a:ext cx="9309434" cy="4435125"/>
          </a:xfrm>
          <a:prstGeom prst="rect">
            <a:avLst/>
          </a:prstGeom>
          <a:noFill/>
        </p:spPr>
        <p:txBody>
          <a:bodyPr wrap="square">
            <a:spAutoFit/>
          </a:bodyPr>
          <a:lstStyle/>
          <a:p>
            <a:pPr marL="285750" indent="-285750">
              <a:lnSpc>
                <a:spcPct val="107000"/>
              </a:lnSpc>
              <a:spcAft>
                <a:spcPts val="800"/>
              </a:spcAft>
              <a:buFont typeface="Courier New" panose="02070309020205020404" pitchFamily="49" charset="0"/>
              <a:buChar char="o"/>
            </a:pPr>
            <a:r>
              <a:rPr lang="en-GB" sz="1800" kern="100">
                <a:effectLst/>
                <a:latin typeface="Calibri" panose="020F0502020204030204" pitchFamily="34" charset="0"/>
                <a:ea typeface="Calibri" panose="020F0502020204030204" pitchFamily="34" charset="0"/>
                <a:cs typeface="Arial" panose="020B0604020202020204" pitchFamily="34" charset="0"/>
              </a:rPr>
              <a:t> </a:t>
            </a:r>
            <a:r>
              <a:rPr lang="en-GB" sz="1600" kern="100">
                <a:latin typeface="Calibri" panose="020F0502020204030204" pitchFamily="34" charset="0"/>
                <a:ea typeface="Calibri" panose="020F0502020204030204" pitchFamily="34" charset="0"/>
                <a:cs typeface="Arial" panose="020B0604020202020204" pitchFamily="34" charset="0"/>
              </a:rPr>
              <a:t>Arrange to do something when they are at school, which might be: -</a:t>
            </a:r>
          </a:p>
          <a:p>
            <a:pPr marL="742950" lvl="1" indent="-285750">
              <a:lnSpc>
                <a:spcPct val="107000"/>
              </a:lnSpc>
              <a:spcAft>
                <a:spcPts val="800"/>
              </a:spcAft>
              <a:buFont typeface="Courier New" panose="02070309020205020404" pitchFamily="49" charset="0"/>
              <a:buChar char="o"/>
            </a:pPr>
            <a:r>
              <a:rPr lang="en-GB" sz="1600" kern="100">
                <a:latin typeface="Calibri" panose="020F0502020204030204" pitchFamily="34" charset="0"/>
                <a:ea typeface="Calibri" panose="020F0502020204030204" pitchFamily="34" charset="0"/>
                <a:cs typeface="Arial" panose="020B0604020202020204" pitchFamily="34" charset="0"/>
              </a:rPr>
              <a:t>Doing an activity in your coffee/lunch break at work or at home</a:t>
            </a:r>
          </a:p>
          <a:p>
            <a:pPr marL="742950" lvl="1" indent="-285750">
              <a:lnSpc>
                <a:spcPct val="107000"/>
              </a:lnSpc>
              <a:spcAft>
                <a:spcPts val="800"/>
              </a:spcAft>
              <a:buFont typeface="Courier New" panose="02070309020205020404" pitchFamily="49" charset="0"/>
              <a:buChar char="o"/>
            </a:pPr>
            <a:r>
              <a:rPr lang="en-GB" sz="1600" kern="100">
                <a:latin typeface="Calibri" panose="020F0502020204030204" pitchFamily="34" charset="0"/>
                <a:ea typeface="Calibri" panose="020F0502020204030204" pitchFamily="34" charset="0"/>
                <a:cs typeface="Arial" panose="020B0604020202020204" pitchFamily="34" charset="0"/>
              </a:rPr>
              <a:t>Going for a walk</a:t>
            </a:r>
          </a:p>
          <a:p>
            <a:pPr marL="742950" lvl="1" indent="-285750">
              <a:lnSpc>
                <a:spcPct val="107000"/>
              </a:lnSpc>
              <a:spcAft>
                <a:spcPts val="800"/>
              </a:spcAft>
              <a:buFont typeface="Courier New" panose="02070309020205020404" pitchFamily="49" charset="0"/>
              <a:buChar char="o"/>
            </a:pPr>
            <a:r>
              <a:rPr lang="en-GB" sz="1600" kern="100">
                <a:latin typeface="Calibri" panose="020F0502020204030204" pitchFamily="34" charset="0"/>
                <a:ea typeface="Calibri" panose="020F0502020204030204" pitchFamily="34" charset="0"/>
                <a:cs typeface="Arial" panose="020B0604020202020204" pitchFamily="34" charset="0"/>
              </a:rPr>
              <a:t>Connecting with a friend who understands</a:t>
            </a:r>
          </a:p>
          <a:p>
            <a:pPr marL="742950" lvl="1" indent="-285750">
              <a:lnSpc>
                <a:spcPct val="107000"/>
              </a:lnSpc>
              <a:spcAft>
                <a:spcPts val="800"/>
              </a:spcAft>
              <a:buFont typeface="Courier New" panose="02070309020205020404" pitchFamily="49" charset="0"/>
              <a:buChar char="o"/>
            </a:pPr>
            <a:r>
              <a:rPr lang="en-GB" sz="1600" kern="100">
                <a:latin typeface="Calibri" panose="020F0502020204030204" pitchFamily="34" charset="0"/>
                <a:ea typeface="Calibri" panose="020F0502020204030204" pitchFamily="34" charset="0"/>
                <a:cs typeface="Arial" panose="020B0604020202020204" pitchFamily="34" charset="0"/>
              </a:rPr>
              <a:t>Joining a peer support group where others can relate to this change</a:t>
            </a:r>
          </a:p>
          <a:p>
            <a:pPr marL="742950" lvl="1" indent="-285750">
              <a:lnSpc>
                <a:spcPct val="107000"/>
              </a:lnSpc>
              <a:spcAft>
                <a:spcPts val="800"/>
              </a:spcAft>
              <a:buFont typeface="Courier New" panose="02070309020205020404" pitchFamily="49" charset="0"/>
              <a:buChar char="o"/>
            </a:pPr>
            <a:r>
              <a:rPr lang="en-GB" sz="1600" kern="100">
                <a:latin typeface="Calibri" panose="020F0502020204030204" pitchFamily="34" charset="0"/>
                <a:ea typeface="Calibri" panose="020F0502020204030204" pitchFamily="34" charset="0"/>
                <a:cs typeface="Arial" panose="020B0604020202020204" pitchFamily="34" charset="0"/>
              </a:rPr>
              <a:t>Trying a new community activity</a:t>
            </a:r>
          </a:p>
          <a:p>
            <a:pPr marL="742950" lvl="1" indent="-285750">
              <a:lnSpc>
                <a:spcPct val="107000"/>
              </a:lnSpc>
              <a:spcAft>
                <a:spcPts val="800"/>
              </a:spcAft>
              <a:buFont typeface="Courier New" panose="02070309020205020404" pitchFamily="49" charset="0"/>
              <a:buChar char="o"/>
            </a:pPr>
            <a:r>
              <a:rPr lang="en-GB" sz="1600" kern="100">
                <a:latin typeface="Calibri" panose="020F0502020204030204" pitchFamily="34" charset="0"/>
                <a:ea typeface="Calibri" panose="020F0502020204030204" pitchFamily="34" charset="0"/>
                <a:cs typeface="Arial" panose="020B0604020202020204" pitchFamily="34" charset="0"/>
              </a:rPr>
              <a:t>Learning a new skill</a:t>
            </a:r>
          </a:p>
          <a:p>
            <a:pPr marL="285750" indent="-285750">
              <a:lnSpc>
                <a:spcPct val="107000"/>
              </a:lnSpc>
              <a:spcAft>
                <a:spcPts val="800"/>
              </a:spcAft>
              <a:buFont typeface="Courier New" panose="02070309020205020404" pitchFamily="49" charset="0"/>
              <a:buChar char="o"/>
            </a:pPr>
            <a:endParaRPr lang="en-GB" sz="1600" kern="100">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Courier New" panose="02070309020205020404" pitchFamily="49" charset="0"/>
              <a:buChar char="o"/>
            </a:pPr>
            <a:r>
              <a:rPr lang="en-GB" sz="1600" kern="100">
                <a:latin typeface="Calibri" panose="020F0502020204030204" pitchFamily="34" charset="0"/>
                <a:ea typeface="Calibri" panose="020F0502020204030204" pitchFamily="34" charset="0"/>
                <a:cs typeface="Arial" panose="020B0604020202020204" pitchFamily="34" charset="0"/>
              </a:rPr>
              <a:t>Prepare yourself that their communication with you is likely to change</a:t>
            </a:r>
          </a:p>
          <a:p>
            <a:pPr marL="742950" lvl="1" indent="-285750">
              <a:lnSpc>
                <a:spcPct val="107000"/>
              </a:lnSpc>
              <a:spcAft>
                <a:spcPts val="800"/>
              </a:spcAft>
              <a:buFont typeface="Courier New" panose="02070309020205020404" pitchFamily="49" charset="0"/>
              <a:buChar char="o"/>
            </a:pPr>
            <a:r>
              <a:rPr lang="en-GB" sz="1600" kern="100">
                <a:latin typeface="Calibri" panose="020F0502020204030204" pitchFamily="34" charset="0"/>
                <a:ea typeface="Calibri" panose="020F0502020204030204" pitchFamily="34" charset="0"/>
                <a:cs typeface="Arial" panose="020B0604020202020204" pitchFamily="34" charset="0"/>
              </a:rPr>
              <a:t>Their peers become their focus </a:t>
            </a:r>
          </a:p>
          <a:p>
            <a:pPr marL="742950" lvl="1" indent="-285750">
              <a:lnSpc>
                <a:spcPct val="107000"/>
              </a:lnSpc>
              <a:spcAft>
                <a:spcPts val="800"/>
              </a:spcAft>
              <a:buFont typeface="Courier New" panose="02070309020205020404" pitchFamily="49" charset="0"/>
              <a:buChar char="o"/>
            </a:pPr>
            <a:r>
              <a:rPr lang="en-GB" sz="1600" kern="100">
                <a:latin typeface="Calibri" panose="020F0502020204030204" pitchFamily="34" charset="0"/>
                <a:ea typeface="Calibri" panose="020F0502020204030204" pitchFamily="34" charset="0"/>
                <a:cs typeface="Arial" panose="020B0604020202020204" pitchFamily="34" charset="0"/>
              </a:rPr>
              <a:t>Input from parents &amp; trusted adults seems less important</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518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and white rectangular object&#10;&#10;Description automatically generated">
            <a:extLst>
              <a:ext uri="{FF2B5EF4-FFF2-40B4-BE49-F238E27FC236}">
                <a16:creationId xmlns:a16="http://schemas.microsoft.com/office/drawing/2014/main" id="{773D9F06-0CD4-4B28-0F6F-8C744FEEED8B}"/>
              </a:ext>
            </a:extLst>
          </p:cNvPr>
          <p:cNvPicPr>
            <a:picLocks noChangeAspect="1"/>
          </p:cNvPicPr>
          <p:nvPr/>
        </p:nvPicPr>
        <p:blipFill>
          <a:blip r:embed="rId3"/>
          <a:stretch>
            <a:fillRect/>
          </a:stretch>
        </p:blipFill>
        <p:spPr>
          <a:xfrm>
            <a:off x="0" y="-2198"/>
            <a:ext cx="12229785" cy="6887586"/>
          </a:xfrm>
          <a:prstGeom prst="rect">
            <a:avLst/>
          </a:prstGeom>
        </p:spPr>
      </p:pic>
      <p:sp>
        <p:nvSpPr>
          <p:cNvPr id="4" name="TextBox 3">
            <a:extLst>
              <a:ext uri="{FF2B5EF4-FFF2-40B4-BE49-F238E27FC236}">
                <a16:creationId xmlns:a16="http://schemas.microsoft.com/office/drawing/2014/main" id="{B729A16C-5543-40F7-8012-267A24A0BFDD}"/>
              </a:ext>
            </a:extLst>
          </p:cNvPr>
          <p:cNvSpPr txBox="1"/>
          <p:nvPr/>
        </p:nvSpPr>
        <p:spPr>
          <a:xfrm>
            <a:off x="334296" y="1415219"/>
            <a:ext cx="10503088" cy="39234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2400" b="1">
                <a:solidFill>
                  <a:srgbClr val="CF4192"/>
                </a:solidFill>
                <a:ea typeface="+mn-lt"/>
                <a:cs typeface="+mn-lt"/>
              </a:rPr>
              <a:t>How will life change for parents and caregivers?</a:t>
            </a:r>
          </a:p>
          <a:p>
            <a:pPr>
              <a:lnSpc>
                <a:spcPct val="107000"/>
              </a:lnSpc>
              <a:spcAft>
                <a:spcPts val="800"/>
              </a:spcAft>
            </a:pPr>
            <a:endParaRPr lang="en-GB" b="1" kern="100">
              <a:solidFill>
                <a:srgbClr val="6FA64B"/>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kern="100">
                <a:solidFill>
                  <a:srgbClr val="6FA64B"/>
                </a:solidFill>
                <a:latin typeface="Calibri" panose="020F0502020204030204" pitchFamily="34" charset="0"/>
                <a:ea typeface="Calibri" panose="020F0502020204030204" pitchFamily="34" charset="0"/>
                <a:cs typeface="Arial" panose="020B0604020202020204" pitchFamily="34" charset="0"/>
              </a:rPr>
              <a:t>Useful resources</a:t>
            </a:r>
          </a:p>
          <a:p>
            <a:pPr marL="285750" indent="-285750">
              <a:lnSpc>
                <a:spcPct val="107000"/>
              </a:lnSpc>
              <a:spcAft>
                <a:spcPts val="800"/>
              </a:spcAft>
              <a:buFont typeface="Courier New" panose="02070309020205020404" pitchFamily="49" charset="0"/>
              <a:buChar char="o"/>
            </a:pPr>
            <a:r>
              <a:rPr lang="en-GB" kern="100">
                <a:effectLst/>
                <a:latin typeface="Calibri" panose="020F0502020204030204" pitchFamily="34" charset="0"/>
                <a:ea typeface="Calibri" panose="020F0502020204030204" pitchFamily="34" charset="0"/>
                <a:cs typeface="Arial" panose="020B0604020202020204" pitchFamily="34" charset="0"/>
              </a:rPr>
              <a:t>For communication 	</a:t>
            </a:r>
            <a:r>
              <a:rPr lang="en-GB" kern="100">
                <a:solidFill>
                  <a:srgbClr val="6FA64B"/>
                </a:solidFill>
                <a:effectLst/>
                <a:latin typeface="Calibri" panose="020F0502020204030204" pitchFamily="34" charset="0"/>
                <a:ea typeface="Calibri" panose="020F0502020204030204" pitchFamily="34" charset="0"/>
                <a:cs typeface="Arial" panose="020B0604020202020204" pitchFamily="34" charset="0"/>
                <a:hlinkClick r:id="rId4"/>
              </a:rPr>
              <a:t>https://www.parentalminds.org.uk/face-facts/</a:t>
            </a:r>
            <a:endParaRPr lang="en-GB" kern="100">
              <a:solidFill>
                <a:srgbClr val="6FA64B"/>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Courier New" panose="02070309020205020404" pitchFamily="49" charset="0"/>
              <a:buChar char="o"/>
            </a:pPr>
            <a:r>
              <a:rPr lang="en-GB" kern="100">
                <a:effectLst/>
                <a:latin typeface="Calibri" panose="020F0502020204030204" pitchFamily="34" charset="0"/>
                <a:ea typeface="Calibri" panose="020F0502020204030204" pitchFamily="34" charset="0"/>
                <a:cs typeface="Arial" panose="020B0604020202020204" pitchFamily="34" charset="0"/>
              </a:rPr>
              <a:t>After a conversation 	</a:t>
            </a:r>
            <a:r>
              <a:rPr lang="en-GB" kern="100">
                <a:solidFill>
                  <a:srgbClr val="6FA64B"/>
                </a:solidFill>
                <a:effectLst/>
                <a:latin typeface="Calibri" panose="020F0502020204030204" pitchFamily="34" charset="0"/>
                <a:ea typeface="Calibri" panose="020F0502020204030204" pitchFamily="34" charset="0"/>
                <a:cs typeface="Arial" panose="020B0604020202020204" pitchFamily="34" charset="0"/>
                <a:hlinkClick r:id="rId5"/>
              </a:rPr>
              <a:t>https://www.parentalminds.org.uk/self/</a:t>
            </a:r>
            <a:endParaRPr lang="en-GB" kern="100">
              <a:solidFill>
                <a:srgbClr val="6FA64B"/>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Courier New" panose="02070309020205020404" pitchFamily="49" charset="0"/>
              <a:buChar char="o"/>
            </a:pPr>
            <a:r>
              <a:rPr lang="en-GB" kern="100">
                <a:latin typeface="Calibri" panose="020F0502020204030204" pitchFamily="34" charset="0"/>
                <a:ea typeface="Calibri" panose="020F0502020204030204" pitchFamily="34" charset="0"/>
                <a:cs typeface="Arial" panose="020B0604020202020204" pitchFamily="34" charset="0"/>
              </a:rPr>
              <a:t>Family Wellbeing     	</a:t>
            </a:r>
            <a:r>
              <a:rPr lang="en-GB" kern="100">
                <a:solidFill>
                  <a:srgbClr val="6FA64B"/>
                </a:solidFill>
                <a:latin typeface="Calibri" panose="020F0502020204030204" pitchFamily="34" charset="0"/>
                <a:ea typeface="Calibri" panose="020F0502020204030204" pitchFamily="34" charset="0"/>
                <a:cs typeface="Arial" panose="020B0604020202020204" pitchFamily="34" charset="0"/>
                <a:hlinkClick r:id="rId6"/>
              </a:rPr>
              <a:t>https://www.nhs.uk/mental-health/self-help/guides-tools-and-activities/five-steps-to-mental-wellbeing/</a:t>
            </a:r>
            <a:endParaRPr lang="en-GB" kern="100">
              <a:solidFill>
                <a:srgbClr val="6FA64B"/>
              </a:solidFill>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Courier New" panose="02070309020205020404" pitchFamily="49" charset="0"/>
              <a:buChar char="o"/>
            </a:pPr>
            <a:r>
              <a:rPr lang="en-GB" kern="100">
                <a:latin typeface="Calibri" panose="020F0502020204030204" pitchFamily="34" charset="0"/>
                <a:ea typeface="Calibri" panose="020F0502020204030204" pitchFamily="34" charset="0"/>
                <a:cs typeface="Arial" panose="020B0604020202020204" pitchFamily="34" charset="0"/>
              </a:rPr>
              <a:t>Every Mind Matters 	</a:t>
            </a:r>
            <a:r>
              <a:rPr lang="en-GB" kern="100">
                <a:solidFill>
                  <a:srgbClr val="6FA64B"/>
                </a:solidFill>
                <a:latin typeface="Calibri" panose="020F0502020204030204" pitchFamily="34" charset="0"/>
                <a:ea typeface="Calibri" panose="020F0502020204030204" pitchFamily="34" charset="0"/>
                <a:cs typeface="Arial" panose="020B0604020202020204" pitchFamily="34" charset="0"/>
                <a:hlinkClick r:id="rId7"/>
              </a:rPr>
              <a:t>https://www.nhs.uk/every-mind-matters/</a:t>
            </a:r>
            <a:endParaRPr lang="en-GB" kern="100">
              <a:solidFill>
                <a:srgbClr val="6FA64B"/>
              </a:solidFill>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Courier New" panose="02070309020205020404" pitchFamily="49" charset="0"/>
              <a:buChar char="o"/>
            </a:pPr>
            <a:r>
              <a:rPr lang="en-GB" kern="100">
                <a:latin typeface="Calibri" panose="020F0502020204030204" pitchFamily="34" charset="0"/>
                <a:ea typeface="Calibri" panose="020F0502020204030204" pitchFamily="34" charset="0"/>
                <a:cs typeface="Arial" panose="020B0604020202020204" pitchFamily="34" charset="0"/>
              </a:rPr>
              <a:t>Self-help ideas 	</a:t>
            </a:r>
            <a:r>
              <a:rPr lang="en-GB" kern="100">
                <a:solidFill>
                  <a:srgbClr val="6FA64B"/>
                </a:solidFill>
                <a:latin typeface="Calibri" panose="020F0502020204030204" pitchFamily="34" charset="0"/>
                <a:ea typeface="Calibri" panose="020F0502020204030204" pitchFamily="34" charset="0"/>
                <a:cs typeface="Arial" panose="020B0604020202020204" pitchFamily="34" charset="0"/>
              </a:rPr>
              <a:t>	</a:t>
            </a:r>
            <a:r>
              <a:rPr lang="en-GB" kern="100">
                <a:solidFill>
                  <a:srgbClr val="6FA64B"/>
                </a:solidFill>
                <a:latin typeface="Calibri" panose="020F0502020204030204" pitchFamily="34" charset="0"/>
                <a:ea typeface="Calibri" panose="020F0502020204030204" pitchFamily="34" charset="0"/>
                <a:cs typeface="Arial" panose="020B0604020202020204" pitchFamily="34" charset="0"/>
                <a:hlinkClick r:id="rId8"/>
              </a:rPr>
              <a:t>https://www.getselfhelp.co.uk/</a:t>
            </a:r>
            <a:endParaRPr lang="en-GB" b="1" kern="100">
              <a:solidFill>
                <a:srgbClr val="6FA64B"/>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600">
              <a:solidFill>
                <a:srgbClr val="000000"/>
              </a:solidFill>
              <a:latin typeface="Arial"/>
              <a:ea typeface="+mn-lt"/>
              <a:cs typeface="Arial"/>
            </a:endParaRPr>
          </a:p>
        </p:txBody>
      </p:sp>
      <p:sp>
        <p:nvSpPr>
          <p:cNvPr id="3" name="TextBox 2">
            <a:extLst>
              <a:ext uri="{FF2B5EF4-FFF2-40B4-BE49-F238E27FC236}">
                <a16:creationId xmlns:a16="http://schemas.microsoft.com/office/drawing/2014/main" id="{F0F33570-C97D-9030-91ED-56F78E22BAD4}"/>
              </a:ext>
            </a:extLst>
          </p:cNvPr>
          <p:cNvSpPr txBox="1"/>
          <p:nvPr/>
        </p:nvSpPr>
        <p:spPr>
          <a:xfrm>
            <a:off x="7044560" y="293370"/>
            <a:ext cx="5078614"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mn-lt"/>
              </a:rPr>
              <a:t>Change for Caregivers</a:t>
            </a:r>
            <a:endParaRPr lang="en-GB" sz="3200">
              <a:solidFill>
                <a:srgbClr val="844291"/>
              </a:solidFill>
              <a:latin typeface="Poppins"/>
              <a:ea typeface="+mn-lt"/>
              <a:cs typeface="+mn-lt"/>
            </a:endParaRPr>
          </a:p>
          <a:p>
            <a:endParaRPr lang="en-GB">
              <a:cs typeface="Calibri"/>
            </a:endParaRPr>
          </a:p>
        </p:txBody>
      </p:sp>
    </p:spTree>
    <p:extLst>
      <p:ext uri="{BB962C8B-B14F-4D97-AF65-F5344CB8AC3E}">
        <p14:creationId xmlns:p14="http://schemas.microsoft.com/office/powerpoint/2010/main" val="616298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and white rectangular object&#10;&#10;Description automatically generated">
            <a:extLst>
              <a:ext uri="{FF2B5EF4-FFF2-40B4-BE49-F238E27FC236}">
                <a16:creationId xmlns:a16="http://schemas.microsoft.com/office/drawing/2014/main" id="{773D9F06-0CD4-4B28-0F6F-8C744FEEED8B}"/>
              </a:ext>
            </a:extLst>
          </p:cNvPr>
          <p:cNvPicPr>
            <a:picLocks noChangeAspect="1"/>
          </p:cNvPicPr>
          <p:nvPr/>
        </p:nvPicPr>
        <p:blipFill>
          <a:blip r:embed="rId3"/>
          <a:stretch>
            <a:fillRect/>
          </a:stretch>
        </p:blipFill>
        <p:spPr>
          <a:xfrm>
            <a:off x="0" y="-2198"/>
            <a:ext cx="12229785" cy="6887586"/>
          </a:xfrm>
          <a:prstGeom prst="rect">
            <a:avLst/>
          </a:prstGeom>
        </p:spPr>
      </p:pic>
      <p:sp>
        <p:nvSpPr>
          <p:cNvPr id="4" name="TextBox 3">
            <a:extLst>
              <a:ext uri="{FF2B5EF4-FFF2-40B4-BE49-F238E27FC236}">
                <a16:creationId xmlns:a16="http://schemas.microsoft.com/office/drawing/2014/main" id="{B729A16C-5543-40F7-8012-267A24A0BFDD}"/>
              </a:ext>
            </a:extLst>
          </p:cNvPr>
          <p:cNvSpPr txBox="1"/>
          <p:nvPr/>
        </p:nvSpPr>
        <p:spPr>
          <a:xfrm>
            <a:off x="731753" y="1715755"/>
            <a:ext cx="521745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CF4192"/>
                </a:solidFill>
                <a:latin typeface="Poppins"/>
                <a:ea typeface="Times New Roman" panose="02020603050405020304" pitchFamily="18" charset="0"/>
                <a:cs typeface="Poppins"/>
              </a:rPr>
              <a:t>Navigating Change Contributing Partners </a:t>
            </a:r>
            <a:endParaRPr lang="en-GB" sz="1800" b="1">
              <a:solidFill>
                <a:srgbClr val="CF4192"/>
              </a:solidFill>
              <a:effectLst/>
              <a:latin typeface="Poppins"/>
              <a:ea typeface="Times New Roman" panose="02020603050405020304" pitchFamily="18" charset="0"/>
              <a:cs typeface="Poppins"/>
            </a:endParaRPr>
          </a:p>
          <a:p>
            <a:endParaRPr lang="en-GB" sz="1800" b="1">
              <a:solidFill>
                <a:srgbClr val="CF4192"/>
              </a:solidFill>
              <a:effectLst/>
              <a:latin typeface="Poppins"/>
              <a:ea typeface="Times New Roman" panose="02020603050405020304" pitchFamily="18" charset="0"/>
              <a:cs typeface="Poppins"/>
            </a:endParaRPr>
          </a:p>
          <a:p>
            <a:r>
              <a:rPr lang="en-GB" b="1">
                <a:solidFill>
                  <a:srgbClr val="844291"/>
                </a:solidFill>
                <a:latin typeface="Poppins"/>
                <a:cs typeface="Poppins"/>
              </a:rPr>
              <a:t>YMCA  </a:t>
            </a:r>
            <a:endParaRPr lang="en-GB"/>
          </a:p>
          <a:p>
            <a:r>
              <a:rPr lang="en-GB" b="1">
                <a:solidFill>
                  <a:srgbClr val="844291"/>
                </a:solidFill>
                <a:latin typeface="Poppins"/>
                <a:cs typeface="Poppins"/>
              </a:rPr>
              <a:t>HEADS UP </a:t>
            </a:r>
          </a:p>
          <a:p>
            <a:r>
              <a:rPr lang="en-GB" b="1">
                <a:solidFill>
                  <a:srgbClr val="844291"/>
                </a:solidFill>
                <a:latin typeface="Poppins"/>
                <a:cs typeface="Poppins"/>
              </a:rPr>
              <a:t>ESTEEM TEAM</a:t>
            </a:r>
            <a:endParaRPr lang="en-GB"/>
          </a:p>
          <a:p>
            <a:r>
              <a:rPr lang="en-GB" sz="1800" b="1">
                <a:solidFill>
                  <a:srgbClr val="844291"/>
                </a:solidFill>
                <a:effectLst/>
                <a:latin typeface="Poppins"/>
                <a:ea typeface="Times New Roman" panose="02020603050405020304" pitchFamily="18" charset="0"/>
                <a:cs typeface="Poppins"/>
              </a:rPr>
              <a:t>TOR SUPPORT</a:t>
            </a:r>
          </a:p>
          <a:p>
            <a:r>
              <a:rPr lang="en-GB" sz="1800" b="1">
                <a:solidFill>
                  <a:srgbClr val="844291"/>
                </a:solidFill>
                <a:effectLst/>
                <a:latin typeface="Poppins"/>
                <a:ea typeface="Times New Roman" panose="02020603050405020304" pitchFamily="18" charset="0"/>
                <a:cs typeface="Poppins"/>
              </a:rPr>
              <a:t>YOUNG DEVON</a:t>
            </a:r>
          </a:p>
          <a:p>
            <a:r>
              <a:rPr lang="en-GB" sz="1800" b="1">
                <a:solidFill>
                  <a:srgbClr val="844291"/>
                </a:solidFill>
                <a:effectLst/>
                <a:latin typeface="Poppins"/>
                <a:ea typeface="Times New Roman" panose="02020603050405020304" pitchFamily="18" charset="0"/>
                <a:cs typeface="Poppins"/>
              </a:rPr>
              <a:t>NORMAL MAGIC</a:t>
            </a:r>
            <a:endParaRPr lang="en-GB"/>
          </a:p>
          <a:p>
            <a:r>
              <a:rPr lang="en-GB" b="1">
                <a:solidFill>
                  <a:srgbClr val="844291"/>
                </a:solidFill>
                <a:latin typeface="Poppins"/>
                <a:ea typeface="Times New Roman" panose="02020603050405020304" pitchFamily="18" charset="0"/>
                <a:cs typeface="Poppins"/>
              </a:rPr>
              <a:t>EPIC SOLUTIONS</a:t>
            </a:r>
            <a:endParaRPr lang="en-GB">
              <a:solidFill>
                <a:srgbClr val="000000"/>
              </a:solidFill>
              <a:latin typeface="Poppins"/>
              <a:ea typeface="Times New Roman" panose="02020603050405020304" pitchFamily="18" charset="0"/>
              <a:cs typeface="Poppins"/>
            </a:endParaRPr>
          </a:p>
          <a:p>
            <a:r>
              <a:rPr lang="en-GB" b="1">
                <a:solidFill>
                  <a:srgbClr val="844291"/>
                </a:solidFill>
                <a:latin typeface="Poppins"/>
                <a:cs typeface="Poppins"/>
              </a:rPr>
              <a:t>PARENTAL MINDS</a:t>
            </a:r>
            <a:endParaRPr lang="en-US">
              <a:solidFill>
                <a:srgbClr val="000000"/>
              </a:solidFill>
              <a:latin typeface="Poppins"/>
              <a:cs typeface="Poppins"/>
            </a:endParaRPr>
          </a:p>
          <a:p>
            <a:r>
              <a:rPr lang="en-GB" sz="1800" b="1">
                <a:solidFill>
                  <a:srgbClr val="844291"/>
                </a:solidFill>
                <a:latin typeface="Poppins"/>
                <a:ea typeface="Times New Roman" panose="02020603050405020304" pitchFamily="18" charset="0"/>
                <a:cs typeface="Poppins"/>
              </a:rPr>
              <a:t>FAMILY</a:t>
            </a:r>
            <a:r>
              <a:rPr lang="en-GB" sz="1800" b="1">
                <a:solidFill>
                  <a:srgbClr val="844291"/>
                </a:solidFill>
                <a:effectLst/>
                <a:latin typeface="Poppins"/>
                <a:ea typeface="Times New Roman" panose="02020603050405020304" pitchFamily="18" charset="0"/>
                <a:cs typeface="Poppins"/>
              </a:rPr>
              <a:t> RESOURCE</a:t>
            </a:r>
            <a:endParaRPr lang="en-GB"/>
          </a:p>
          <a:p>
            <a:r>
              <a:rPr lang="en-GB" sz="1800" b="1">
                <a:solidFill>
                  <a:srgbClr val="844291"/>
                </a:solidFill>
                <a:effectLst/>
                <a:latin typeface="Poppins"/>
                <a:ea typeface="Times New Roman" panose="02020603050405020304" pitchFamily="18" charset="0"/>
                <a:cs typeface="Poppins"/>
              </a:rPr>
              <a:t>ACTION EAST DEVON</a:t>
            </a:r>
          </a:p>
          <a:p>
            <a:r>
              <a:rPr lang="en-GB" b="1">
                <a:solidFill>
                  <a:srgbClr val="844291"/>
                </a:solidFill>
                <a:latin typeface="Poppins"/>
                <a:ea typeface="+mn-lt"/>
                <a:cs typeface="Poppins"/>
              </a:rPr>
              <a:t>BOUNCE, BRIGHTER FUTURES</a:t>
            </a:r>
            <a:endParaRPr lang="en-GB">
              <a:solidFill>
                <a:srgbClr val="000000"/>
              </a:solidFill>
              <a:latin typeface="Poppins"/>
              <a:ea typeface="+mn-lt"/>
              <a:cs typeface="Poppins"/>
            </a:endParaRPr>
          </a:p>
          <a:p>
            <a:r>
              <a:rPr lang="en-GB" b="1">
                <a:solidFill>
                  <a:srgbClr val="844291"/>
                </a:solidFill>
                <a:latin typeface="Poppins"/>
                <a:ea typeface="+mn-lt"/>
                <a:cs typeface="Poppins"/>
              </a:rPr>
              <a:t>YOUTH ARTS &amp; HEALTH TRUST</a:t>
            </a:r>
            <a:endParaRPr lang="en-GB">
              <a:solidFill>
                <a:srgbClr val="000000"/>
              </a:solidFill>
              <a:latin typeface="Poppins"/>
              <a:ea typeface="+mn-lt"/>
              <a:cs typeface="Poppins"/>
            </a:endParaRPr>
          </a:p>
          <a:p>
            <a:r>
              <a:rPr lang="en-GB" b="1">
                <a:solidFill>
                  <a:srgbClr val="844291"/>
                </a:solidFill>
                <a:latin typeface="Poppins"/>
                <a:ea typeface="+mn-lt"/>
                <a:cs typeface="Poppins"/>
              </a:rPr>
              <a:t>DEVON MENTAL HEALTH ALLIANCE</a:t>
            </a:r>
            <a:endParaRPr lang="en-GB">
              <a:solidFill>
                <a:srgbClr val="844291"/>
              </a:solidFill>
              <a:ea typeface="+mn-lt"/>
              <a:cs typeface="+mn-lt"/>
            </a:endParaRPr>
          </a:p>
          <a:p>
            <a:pPr marL="171450" indent="-171450" algn="l">
              <a:buFont typeface="Arial"/>
              <a:buChar char="•"/>
            </a:pPr>
            <a:endParaRPr lang="en-GB">
              <a:ea typeface="Calibri" panose="020F0502020204030204"/>
              <a:cs typeface="Calibri"/>
            </a:endParaRPr>
          </a:p>
        </p:txBody>
      </p:sp>
      <p:sp>
        <p:nvSpPr>
          <p:cNvPr id="3" name="TextBox 2">
            <a:extLst>
              <a:ext uri="{FF2B5EF4-FFF2-40B4-BE49-F238E27FC236}">
                <a16:creationId xmlns:a16="http://schemas.microsoft.com/office/drawing/2014/main" id="{F0F33570-C97D-9030-91ED-56F78E22BAD4}"/>
              </a:ext>
            </a:extLst>
          </p:cNvPr>
          <p:cNvSpPr txBox="1"/>
          <p:nvPr/>
        </p:nvSpPr>
        <p:spPr>
          <a:xfrm>
            <a:off x="7044560" y="293370"/>
            <a:ext cx="46574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Poppins"/>
              </a:rPr>
              <a:t>Co-production</a:t>
            </a:r>
          </a:p>
          <a:p>
            <a:endParaRPr lang="en-GB">
              <a:cs typeface="Calibri"/>
            </a:endParaRPr>
          </a:p>
        </p:txBody>
      </p:sp>
      <p:sp>
        <p:nvSpPr>
          <p:cNvPr id="5" name="TextBox 4">
            <a:extLst>
              <a:ext uri="{FF2B5EF4-FFF2-40B4-BE49-F238E27FC236}">
                <a16:creationId xmlns:a16="http://schemas.microsoft.com/office/drawing/2014/main" id="{4D63F77B-0B98-1066-929F-DE1261A775FB}"/>
              </a:ext>
            </a:extLst>
          </p:cNvPr>
          <p:cNvSpPr txBox="1"/>
          <p:nvPr/>
        </p:nvSpPr>
        <p:spPr>
          <a:xfrm>
            <a:off x="6388564" y="1715756"/>
            <a:ext cx="414886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800" b="1">
                <a:solidFill>
                  <a:srgbClr val="CF4192"/>
                </a:solidFill>
                <a:effectLst/>
                <a:latin typeface="Poppins"/>
                <a:ea typeface="Times New Roman" panose="02020603050405020304" pitchFamily="18" charset="0"/>
                <a:cs typeface="Poppins"/>
              </a:rPr>
              <a:t>Additional Partners</a:t>
            </a:r>
          </a:p>
          <a:p>
            <a:endParaRPr lang="en-GB" sz="1800" b="1">
              <a:solidFill>
                <a:srgbClr val="CF4192"/>
              </a:solidFill>
              <a:effectLst/>
              <a:latin typeface="Poppins"/>
              <a:ea typeface="Times New Roman" panose="02020603050405020304" pitchFamily="18" charset="0"/>
              <a:cs typeface="Poppins"/>
            </a:endParaRPr>
          </a:p>
          <a:p>
            <a:r>
              <a:rPr lang="en-GB" b="1">
                <a:solidFill>
                  <a:srgbClr val="844291"/>
                </a:solidFill>
                <a:latin typeface="Poppins"/>
                <a:ea typeface="+mn-lt"/>
                <a:cs typeface="Poppins"/>
              </a:rPr>
              <a:t>PLACE2BE</a:t>
            </a:r>
          </a:p>
          <a:p>
            <a:r>
              <a:rPr lang="en-GB" b="1">
                <a:solidFill>
                  <a:srgbClr val="844291"/>
                </a:solidFill>
                <a:latin typeface="Poppins"/>
                <a:ea typeface="+mn-lt"/>
                <a:cs typeface="Poppins"/>
              </a:rPr>
              <a:t>FAMILY COMPASS</a:t>
            </a:r>
          </a:p>
          <a:p>
            <a:r>
              <a:rPr lang="en-GB" b="1">
                <a:solidFill>
                  <a:srgbClr val="844291"/>
                </a:solidFill>
                <a:latin typeface="Poppins"/>
                <a:ea typeface="+mn-lt"/>
                <a:cs typeface="Poppins"/>
              </a:rPr>
              <a:t>Life Chance Trust</a:t>
            </a:r>
          </a:p>
          <a:p>
            <a:pPr marL="171450" indent="-171450" algn="l">
              <a:buFont typeface="Arial"/>
              <a:buChar char="•"/>
            </a:pPr>
            <a:endParaRPr lang="en-GB">
              <a:ea typeface="Calibri" panose="020F0502020204030204"/>
              <a:cs typeface="Calibri"/>
            </a:endParaRPr>
          </a:p>
        </p:txBody>
      </p:sp>
    </p:spTree>
    <p:extLst>
      <p:ext uri="{BB962C8B-B14F-4D97-AF65-F5344CB8AC3E}">
        <p14:creationId xmlns:p14="http://schemas.microsoft.com/office/powerpoint/2010/main" val="659975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and white rectangular object&#10;&#10;Description automatically generated">
            <a:extLst>
              <a:ext uri="{FF2B5EF4-FFF2-40B4-BE49-F238E27FC236}">
                <a16:creationId xmlns:a16="http://schemas.microsoft.com/office/drawing/2014/main" id="{773D9F06-0CD4-4B28-0F6F-8C744FEEED8B}"/>
              </a:ext>
            </a:extLst>
          </p:cNvPr>
          <p:cNvPicPr>
            <a:picLocks noChangeAspect="1"/>
          </p:cNvPicPr>
          <p:nvPr/>
        </p:nvPicPr>
        <p:blipFill>
          <a:blip r:embed="rId3"/>
          <a:stretch>
            <a:fillRect/>
          </a:stretch>
        </p:blipFill>
        <p:spPr>
          <a:xfrm>
            <a:off x="98" y="-238"/>
            <a:ext cx="12229785" cy="6887586"/>
          </a:xfrm>
          <a:prstGeom prst="rect">
            <a:avLst/>
          </a:prstGeom>
        </p:spPr>
      </p:pic>
      <p:sp>
        <p:nvSpPr>
          <p:cNvPr id="4" name="TextBox 3">
            <a:extLst>
              <a:ext uri="{FF2B5EF4-FFF2-40B4-BE49-F238E27FC236}">
                <a16:creationId xmlns:a16="http://schemas.microsoft.com/office/drawing/2014/main" id="{B729A16C-5543-40F7-8012-267A24A0BFDD}"/>
              </a:ext>
            </a:extLst>
          </p:cNvPr>
          <p:cNvSpPr txBox="1"/>
          <p:nvPr/>
        </p:nvSpPr>
        <p:spPr>
          <a:xfrm>
            <a:off x="484460" y="1006427"/>
            <a:ext cx="8745549" cy="69149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endParaRPr lang="en-GB" sz="2400" b="1">
              <a:solidFill>
                <a:srgbClr val="CF4192"/>
              </a:solidFill>
              <a:ea typeface="+mn-lt"/>
              <a:cs typeface="+mn-lt"/>
            </a:endParaRPr>
          </a:p>
          <a:p>
            <a:pPr marL="285750" indent="-285750">
              <a:buFont typeface="Arial"/>
              <a:buChar char="•"/>
            </a:pPr>
            <a:endParaRPr lang="en-GB" sz="1400" b="1">
              <a:solidFill>
                <a:srgbClr val="000000"/>
              </a:solidFill>
              <a:ea typeface="+mn-lt"/>
              <a:cs typeface="+mn-lt"/>
            </a:endParaRPr>
          </a:p>
          <a:p>
            <a:r>
              <a:rPr lang="en-GB" sz="1600" b="1" i="1">
                <a:solidFill>
                  <a:srgbClr val="6FA64B"/>
                </a:solidFill>
                <a:ea typeface="+mn-lt"/>
                <a:cs typeface="+mn-lt"/>
              </a:rPr>
              <a:t>Specific resources on transitioning to secondary school:</a:t>
            </a:r>
            <a:endParaRPr lang="en-US" sz="1600">
              <a:solidFill>
                <a:srgbClr val="6FA64B"/>
              </a:solidFill>
              <a:ea typeface="+mn-lt"/>
              <a:cs typeface="+mn-lt"/>
            </a:endParaRPr>
          </a:p>
          <a:p>
            <a:pPr marL="285750" indent="-285750">
              <a:buFont typeface="Arial"/>
              <a:buChar char="•"/>
            </a:pPr>
            <a:r>
              <a:rPr lang="en-GB" sz="1400">
                <a:solidFill>
                  <a:srgbClr val="000000"/>
                </a:solidFill>
                <a:ea typeface="+mn-lt"/>
                <a:cs typeface="+mn-lt"/>
                <a:hlinkClick r:id="rId4">
                  <a:extLst>
                    <a:ext uri="{A12FA001-AC4F-418D-AE19-62706E023703}">
                      <ahyp:hlinkClr xmlns:ahyp="http://schemas.microsoft.com/office/drawing/2018/hyperlinkcolor" val="tx"/>
                    </a:ext>
                  </a:extLst>
                </a:hlinkClick>
              </a:rPr>
              <a:t>Young Minds - School Transitions</a:t>
            </a:r>
            <a:r>
              <a:rPr lang="en-GB" sz="1400">
                <a:solidFill>
                  <a:srgbClr val="000000"/>
                </a:solidFill>
                <a:ea typeface="+mn-lt"/>
                <a:cs typeface="+mn-lt"/>
              </a:rPr>
              <a:t> </a:t>
            </a:r>
          </a:p>
          <a:p>
            <a:pPr marL="285750" indent="-285750">
              <a:buFont typeface="Arial"/>
              <a:buChar char="•"/>
            </a:pPr>
            <a:r>
              <a:rPr lang="en-GB" sz="1400">
                <a:solidFill>
                  <a:srgbClr val="000000"/>
                </a:solidFill>
                <a:ea typeface="+mn-lt"/>
                <a:cs typeface="+mn-lt"/>
                <a:hlinkClick r:id="rId5">
                  <a:extLst>
                    <a:ext uri="{A12FA001-AC4F-418D-AE19-62706E023703}">
                      <ahyp:hlinkClr xmlns:ahyp="http://schemas.microsoft.com/office/drawing/2018/hyperlinkcolor" val="tx"/>
                    </a:ext>
                  </a:extLst>
                </a:hlinkClick>
              </a:rPr>
              <a:t>Family Lives Starting - Secondary School</a:t>
            </a:r>
            <a:r>
              <a:rPr lang="en-GB" sz="1400">
                <a:solidFill>
                  <a:srgbClr val="000000"/>
                </a:solidFill>
                <a:ea typeface="+mn-lt"/>
                <a:cs typeface="+mn-lt"/>
              </a:rPr>
              <a:t> </a:t>
            </a:r>
          </a:p>
          <a:p>
            <a:pPr marL="285750" indent="-285750">
              <a:buFont typeface="Arial"/>
              <a:buChar char="•"/>
            </a:pPr>
            <a:r>
              <a:rPr lang="en-GB" sz="1400">
                <a:solidFill>
                  <a:srgbClr val="000000"/>
                </a:solidFill>
                <a:ea typeface="+mn-lt"/>
                <a:cs typeface="+mn-lt"/>
                <a:hlinkClick r:id="rId6">
                  <a:extLst>
                    <a:ext uri="{A12FA001-AC4F-418D-AE19-62706E023703}">
                      <ahyp:hlinkClr xmlns:ahyp="http://schemas.microsoft.com/office/drawing/2018/hyperlinkcolor" val="tx"/>
                    </a:ext>
                  </a:extLst>
                </a:hlinkClick>
              </a:rPr>
              <a:t>BBC Bitesize</a:t>
            </a:r>
            <a:endParaRPr lang="en-GB" sz="1400">
              <a:solidFill>
                <a:srgbClr val="000000"/>
              </a:solidFill>
              <a:ea typeface="+mn-lt"/>
              <a:cs typeface="+mn-lt"/>
            </a:endParaRPr>
          </a:p>
          <a:p>
            <a:endParaRPr lang="en-GB" sz="1400" b="1" i="1">
              <a:solidFill>
                <a:srgbClr val="000000"/>
              </a:solidFill>
              <a:ea typeface="+mn-lt"/>
              <a:cs typeface="+mn-lt"/>
            </a:endParaRPr>
          </a:p>
          <a:p>
            <a:r>
              <a:rPr lang="en-GB" sz="1600" b="1" i="1">
                <a:solidFill>
                  <a:srgbClr val="6FA64B"/>
                </a:solidFill>
                <a:ea typeface="+mn-lt"/>
                <a:cs typeface="+mn-lt"/>
              </a:rPr>
              <a:t>Back to school tips for new term:</a:t>
            </a:r>
            <a:endParaRPr lang="en-GB" sz="1600" b="1">
              <a:solidFill>
                <a:srgbClr val="6FA64B"/>
              </a:solidFill>
              <a:ea typeface="+mn-lt"/>
              <a:cs typeface="+mn-lt"/>
            </a:endParaRPr>
          </a:p>
          <a:p>
            <a:pPr marL="285750" indent="-285750">
              <a:buFont typeface="Arial"/>
              <a:buChar char="•"/>
            </a:pPr>
            <a:r>
              <a:rPr lang="en-GB" sz="1400">
                <a:solidFill>
                  <a:srgbClr val="000000"/>
                </a:solidFill>
                <a:ea typeface="+mn-lt"/>
                <a:cs typeface="+mn-lt"/>
                <a:hlinkClick r:id="rId7">
                  <a:extLst>
                    <a:ext uri="{A12FA001-AC4F-418D-AE19-62706E023703}">
                      <ahyp:hlinkClr xmlns:ahyp="http://schemas.microsoft.com/office/drawing/2018/hyperlinkcolor" val="tx"/>
                    </a:ext>
                  </a:extLst>
                </a:hlinkClick>
              </a:rPr>
              <a:t>Back to school tips for a mentally healthy school year - Best For You</a:t>
            </a:r>
            <a:r>
              <a:rPr lang="en-GB" sz="1400">
                <a:solidFill>
                  <a:srgbClr val="000000"/>
                </a:solidFill>
                <a:ea typeface="+mn-lt"/>
                <a:cs typeface="+mn-lt"/>
              </a:rPr>
              <a:t> Qwell</a:t>
            </a:r>
            <a:endParaRPr lang="en-US" sz="1400">
              <a:solidFill>
                <a:srgbClr val="000000"/>
              </a:solidFill>
              <a:ea typeface="+mn-lt"/>
              <a:cs typeface="+mn-lt"/>
            </a:endParaRPr>
          </a:p>
          <a:p>
            <a:endParaRPr lang="en-GB" sz="1400" b="1" i="1">
              <a:solidFill>
                <a:srgbClr val="000000"/>
              </a:solidFill>
              <a:ea typeface="+mn-lt"/>
              <a:cs typeface="+mn-lt"/>
            </a:endParaRPr>
          </a:p>
          <a:p>
            <a:r>
              <a:rPr lang="en-GB" sz="1600" b="1" i="1">
                <a:solidFill>
                  <a:srgbClr val="6FA64B"/>
                </a:solidFill>
                <a:ea typeface="+mn-lt"/>
                <a:cs typeface="+mn-lt"/>
              </a:rPr>
              <a:t>Dealing with change (general):</a:t>
            </a:r>
            <a:endParaRPr lang="en-GB" sz="1600" b="1">
              <a:solidFill>
                <a:srgbClr val="6FA64B"/>
              </a:solidFill>
              <a:ea typeface="+mn-lt"/>
              <a:cs typeface="+mn-lt"/>
            </a:endParaRPr>
          </a:p>
          <a:p>
            <a:pPr marL="285750" indent="-285750">
              <a:buFont typeface="Arial"/>
              <a:buChar char="•"/>
            </a:pPr>
            <a:r>
              <a:rPr lang="en-GB" sz="1400">
                <a:solidFill>
                  <a:srgbClr val="000000"/>
                </a:solidFill>
                <a:ea typeface="+mn-lt"/>
                <a:cs typeface="+mn-lt"/>
                <a:hlinkClick r:id="rId8">
                  <a:extLst>
                    <a:ext uri="{A12FA001-AC4F-418D-AE19-62706E023703}">
                      <ahyp:hlinkClr xmlns:ahyp="http://schemas.microsoft.com/office/drawing/2018/hyperlinkcolor" val="tx"/>
                    </a:ext>
                  </a:extLst>
                </a:hlinkClick>
              </a:rPr>
              <a:t>NHS Wellbeing - How to deal with change</a:t>
            </a:r>
            <a:endParaRPr lang="en-GB" sz="1400">
              <a:solidFill>
                <a:srgbClr val="000000"/>
              </a:solidFill>
              <a:ea typeface="+mn-lt"/>
              <a:cs typeface="+mn-lt"/>
            </a:endParaRPr>
          </a:p>
          <a:p>
            <a:endParaRPr lang="en-GB" sz="1400" b="1" i="1">
              <a:solidFill>
                <a:srgbClr val="000000"/>
              </a:solidFill>
              <a:ea typeface="+mn-lt"/>
              <a:cs typeface="+mn-lt"/>
            </a:endParaRPr>
          </a:p>
          <a:p>
            <a:r>
              <a:rPr lang="en-GB" sz="1600" b="1" i="1">
                <a:solidFill>
                  <a:srgbClr val="6FA64B"/>
                </a:solidFill>
                <a:ea typeface="+mn-lt"/>
                <a:cs typeface="+mn-lt"/>
              </a:rPr>
              <a:t>Bullying: </a:t>
            </a:r>
            <a:endParaRPr lang="en-GB" sz="1600">
              <a:solidFill>
                <a:srgbClr val="6FA64B"/>
              </a:solidFill>
              <a:ea typeface="+mn-lt"/>
              <a:cs typeface="+mn-lt"/>
            </a:endParaRPr>
          </a:p>
          <a:p>
            <a:pPr marL="285750" indent="-285750">
              <a:buFont typeface="Arial"/>
              <a:buChar char="•"/>
            </a:pPr>
            <a:r>
              <a:rPr lang="en-GB" sz="1400">
                <a:solidFill>
                  <a:srgbClr val="000000"/>
                </a:solidFill>
                <a:ea typeface="+mn-lt"/>
                <a:cs typeface="+mn-lt"/>
                <a:hlinkClick r:id="rId9">
                  <a:extLst>
                    <a:ext uri="{A12FA001-AC4F-418D-AE19-62706E023703}">
                      <ahyp:hlinkClr xmlns:ahyp="http://schemas.microsoft.com/office/drawing/2018/hyperlinkcolor" val="tx"/>
                    </a:ext>
                  </a:extLst>
                </a:hlinkClick>
              </a:rPr>
              <a:t>National Bullying Helpline</a:t>
            </a:r>
            <a:endParaRPr lang="en-GB" sz="1400">
              <a:solidFill>
                <a:srgbClr val="000000"/>
              </a:solidFill>
              <a:ea typeface="+mn-lt"/>
              <a:cs typeface="+mn-lt"/>
            </a:endParaRPr>
          </a:p>
          <a:p>
            <a:endParaRPr lang="en-GB" sz="1400" b="1" i="1">
              <a:solidFill>
                <a:srgbClr val="000000"/>
              </a:solidFill>
              <a:ea typeface="+mn-lt"/>
              <a:cs typeface="+mn-lt"/>
            </a:endParaRPr>
          </a:p>
          <a:p>
            <a:r>
              <a:rPr lang="en-GB" sz="1600" b="1" i="1">
                <a:solidFill>
                  <a:srgbClr val="6FA64B"/>
                </a:solidFill>
                <a:ea typeface="+mn-lt"/>
                <a:cs typeface="+mn-lt"/>
              </a:rPr>
              <a:t>Other:</a:t>
            </a:r>
            <a:endParaRPr lang="en-GB" sz="1600">
              <a:solidFill>
                <a:srgbClr val="6FA64B"/>
              </a:solidFill>
              <a:ea typeface="+mn-lt"/>
              <a:cs typeface="+mn-lt"/>
            </a:endParaRPr>
          </a:p>
          <a:p>
            <a:pPr marL="285750" indent="-285750">
              <a:buFont typeface="Arial"/>
              <a:buChar char="•"/>
            </a:pPr>
            <a:r>
              <a:rPr lang="en-GB" sz="1400">
                <a:solidFill>
                  <a:srgbClr val="000000"/>
                </a:solidFill>
                <a:ea typeface="+mn-lt"/>
                <a:cs typeface="+mn-lt"/>
              </a:rPr>
              <a:t>If you reach challenges / if your child is overwhelmed - </a:t>
            </a:r>
            <a:r>
              <a:rPr lang="en-GB" sz="1400">
                <a:solidFill>
                  <a:srgbClr val="000000"/>
                </a:solidFill>
                <a:ea typeface="+mn-lt"/>
                <a:cs typeface="+mn-lt"/>
                <a:hlinkClick r:id="rId10"/>
              </a:rPr>
              <a:t>https://www.parentalminds.org.uk/links/</a:t>
            </a:r>
            <a:endParaRPr lang="en-GB" sz="1400">
              <a:solidFill>
                <a:srgbClr val="000000"/>
              </a:solidFill>
              <a:ea typeface="+mn-lt"/>
              <a:cs typeface="+mn-lt"/>
            </a:endParaRPr>
          </a:p>
          <a:p>
            <a:pPr marL="285750" indent="-285750">
              <a:buFont typeface="Arial"/>
              <a:buChar char="•"/>
            </a:pPr>
            <a:r>
              <a:rPr lang="en-GB" sz="1400">
                <a:solidFill>
                  <a:srgbClr val="000000"/>
                </a:solidFill>
                <a:ea typeface="+mn-lt"/>
                <a:cs typeface="+mn-lt"/>
              </a:rPr>
              <a:t>English as an additional language – </a:t>
            </a:r>
            <a:r>
              <a:rPr lang="en-GB" sz="1400">
                <a:solidFill>
                  <a:srgbClr val="000000"/>
                </a:solidFill>
                <a:ea typeface="+mn-lt"/>
                <a:cs typeface="+mn-lt"/>
                <a:hlinkClick r:id="rId11"/>
              </a:rPr>
              <a:t>https://help-for-early-years-providers.education.gov.uk/get-help-to-improve-your-practice/english-as-an-additional-language-eal</a:t>
            </a:r>
            <a:endParaRPr lang="en-GB" sz="1400">
              <a:solidFill>
                <a:srgbClr val="000000"/>
              </a:solidFill>
              <a:ea typeface="+mn-lt"/>
              <a:cs typeface="+mn-lt"/>
            </a:endParaRPr>
          </a:p>
          <a:p>
            <a:pPr marL="285750" indent="-285750">
              <a:buFont typeface="Arial"/>
              <a:buChar char="•"/>
            </a:pPr>
            <a:endParaRPr lang="en-US" sz="1400">
              <a:solidFill>
                <a:srgbClr val="000000"/>
              </a:solidFill>
              <a:ea typeface="+mn-lt"/>
              <a:cs typeface="+mn-lt"/>
            </a:endParaRPr>
          </a:p>
          <a:p>
            <a:pPr marL="285750" indent="-285750">
              <a:buFont typeface="Arial"/>
              <a:buChar char="•"/>
            </a:pPr>
            <a:endParaRPr lang="en-GB">
              <a:solidFill>
                <a:srgbClr val="000000"/>
              </a:solidFill>
              <a:ea typeface="+mn-lt"/>
              <a:cs typeface="+mn-lt"/>
            </a:endParaRPr>
          </a:p>
          <a:p>
            <a:pPr marL="285750" indent="-285750">
              <a:buFont typeface="Arial"/>
              <a:buChar char="•"/>
            </a:pPr>
            <a:endParaRPr lang="en-GB" sz="2400">
              <a:solidFill>
                <a:srgbClr val="000000"/>
              </a:solidFill>
              <a:ea typeface="+mn-lt"/>
              <a:cs typeface="+mn-lt"/>
            </a:endParaRPr>
          </a:p>
          <a:p>
            <a:endParaRPr lang="en-GB">
              <a:ea typeface="+mn-lt"/>
              <a:cs typeface="+mn-lt"/>
            </a:endParaRPr>
          </a:p>
          <a:p>
            <a:endParaRPr lang="en-GB" sz="1400">
              <a:solidFill>
                <a:srgbClr val="000000"/>
              </a:solidFill>
              <a:ea typeface="+mn-lt"/>
              <a:cs typeface="+mn-lt"/>
            </a:endParaRPr>
          </a:p>
          <a:p>
            <a:endParaRPr lang="en-GB" sz="1100">
              <a:solidFill>
                <a:srgbClr val="000000"/>
              </a:solidFill>
              <a:ea typeface="+mn-lt"/>
              <a:cs typeface="+mn-lt"/>
            </a:endParaRPr>
          </a:p>
          <a:p>
            <a:pPr marL="285750" indent="-285750">
              <a:buFont typeface="Arial"/>
              <a:buChar char="•"/>
            </a:pPr>
            <a:endParaRPr lang="en-GB">
              <a:ea typeface="+mn-lt"/>
              <a:cs typeface="+mn-lt"/>
            </a:endParaRPr>
          </a:p>
          <a:p>
            <a:pPr marL="171450" indent="-171450" algn="l">
              <a:buFont typeface="Arial"/>
              <a:buChar char="•"/>
            </a:pPr>
            <a:endParaRPr lang="en-GB">
              <a:ea typeface="Calibri" panose="020F0502020204030204"/>
              <a:cs typeface="Calibri"/>
            </a:endParaRPr>
          </a:p>
        </p:txBody>
      </p:sp>
      <p:sp>
        <p:nvSpPr>
          <p:cNvPr id="3" name="TextBox 2">
            <a:extLst>
              <a:ext uri="{FF2B5EF4-FFF2-40B4-BE49-F238E27FC236}">
                <a16:creationId xmlns:a16="http://schemas.microsoft.com/office/drawing/2014/main" id="{F0F33570-C97D-9030-91ED-56F78E22BAD4}"/>
              </a:ext>
            </a:extLst>
          </p:cNvPr>
          <p:cNvSpPr txBox="1"/>
          <p:nvPr/>
        </p:nvSpPr>
        <p:spPr>
          <a:xfrm>
            <a:off x="7044560" y="293370"/>
            <a:ext cx="46574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Poppins"/>
              </a:rPr>
              <a:t>Helpful links</a:t>
            </a:r>
            <a:endParaRPr lang="en-US"/>
          </a:p>
          <a:p>
            <a:endParaRPr lang="en-GB">
              <a:cs typeface="Calibri"/>
            </a:endParaRPr>
          </a:p>
        </p:txBody>
      </p:sp>
    </p:spTree>
    <p:extLst>
      <p:ext uri="{BB962C8B-B14F-4D97-AF65-F5344CB8AC3E}">
        <p14:creationId xmlns:p14="http://schemas.microsoft.com/office/powerpoint/2010/main" val="4035728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and white rectangular object&#10;&#10;Description automatically generated">
            <a:extLst>
              <a:ext uri="{FF2B5EF4-FFF2-40B4-BE49-F238E27FC236}">
                <a16:creationId xmlns:a16="http://schemas.microsoft.com/office/drawing/2014/main" id="{773D9F06-0CD4-4B28-0F6F-8C744FEEED8B}"/>
              </a:ext>
            </a:extLst>
          </p:cNvPr>
          <p:cNvPicPr>
            <a:picLocks noChangeAspect="1"/>
          </p:cNvPicPr>
          <p:nvPr/>
        </p:nvPicPr>
        <p:blipFill>
          <a:blip r:embed="rId3"/>
          <a:stretch>
            <a:fillRect/>
          </a:stretch>
        </p:blipFill>
        <p:spPr>
          <a:xfrm>
            <a:off x="0" y="-2198"/>
            <a:ext cx="12229785" cy="6887586"/>
          </a:xfrm>
          <a:prstGeom prst="rect">
            <a:avLst/>
          </a:prstGeom>
        </p:spPr>
      </p:pic>
      <p:sp>
        <p:nvSpPr>
          <p:cNvPr id="4" name="TextBox 3">
            <a:extLst>
              <a:ext uri="{FF2B5EF4-FFF2-40B4-BE49-F238E27FC236}">
                <a16:creationId xmlns:a16="http://schemas.microsoft.com/office/drawing/2014/main" id="{B729A16C-5543-40F7-8012-267A24A0BFDD}"/>
              </a:ext>
            </a:extLst>
          </p:cNvPr>
          <p:cNvSpPr txBox="1"/>
          <p:nvPr/>
        </p:nvSpPr>
        <p:spPr>
          <a:xfrm>
            <a:off x="528295" y="1626257"/>
            <a:ext cx="8745549" cy="51572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2400" b="1">
                <a:solidFill>
                  <a:srgbClr val="CF4192"/>
                </a:solidFill>
                <a:ea typeface="+mn-lt"/>
                <a:cs typeface="+mn-lt"/>
              </a:rPr>
              <a:t>Learning about the new school:</a:t>
            </a:r>
            <a:endParaRPr lang="en-GB" sz="2400">
              <a:solidFill>
                <a:srgbClr val="CF4192"/>
              </a:solidFill>
              <a:ea typeface="+mn-lt"/>
              <a:cs typeface="+mn-lt"/>
            </a:endParaRPr>
          </a:p>
          <a:p>
            <a:pPr>
              <a:lnSpc>
                <a:spcPct val="107000"/>
              </a:lnSpc>
              <a:spcAft>
                <a:spcPts val="800"/>
              </a:spcAft>
            </a:pPr>
            <a:r>
              <a:rPr lang="en-GB" sz="1600" b="1">
                <a:ea typeface="+mn-lt"/>
                <a:cs typeface="+mn-lt"/>
              </a:rPr>
              <a:t>How will students find their way around?</a:t>
            </a:r>
            <a:endParaRPr lang="en-US" sz="1600" b="1">
              <a:solidFill>
                <a:srgbClr val="000000"/>
              </a:solidFill>
              <a:ea typeface="+mn-lt"/>
              <a:cs typeface="+mn-lt"/>
            </a:endParaRPr>
          </a:p>
          <a:p>
            <a:pPr marL="742950" lvl="1" indent="-285750">
              <a:lnSpc>
                <a:spcPct val="107000"/>
              </a:lnSpc>
              <a:spcAft>
                <a:spcPts val="800"/>
              </a:spcAft>
              <a:buFont typeface="Arial"/>
              <a:buChar char="•"/>
            </a:pPr>
            <a:r>
              <a:rPr lang="en-GB" sz="1600">
                <a:ea typeface="+mn-lt"/>
                <a:cs typeface="+mn-lt"/>
              </a:rPr>
              <a:t>Toilets, locker rooms, where to put their bag, PE kit &amp; books &amp; what to carry with them</a:t>
            </a:r>
            <a:endParaRPr lang="en-US" sz="1600">
              <a:ea typeface="+mn-lt"/>
              <a:cs typeface="+mn-lt"/>
            </a:endParaRPr>
          </a:p>
          <a:p>
            <a:pPr marL="742950" lvl="1" indent="-285750">
              <a:lnSpc>
                <a:spcPct val="107000"/>
              </a:lnSpc>
              <a:spcAft>
                <a:spcPts val="800"/>
              </a:spcAft>
              <a:buFont typeface="Arial"/>
              <a:buChar char="•"/>
            </a:pPr>
            <a:r>
              <a:rPr lang="en-GB" sz="1600">
                <a:ea typeface="+mn-lt"/>
                <a:cs typeface="+mn-lt"/>
              </a:rPr>
              <a:t>Safe spaces, such as library, clubs &amp; where to go if not available</a:t>
            </a:r>
            <a:endParaRPr lang="en-US" sz="1600">
              <a:ea typeface="+mn-lt"/>
              <a:cs typeface="+mn-lt"/>
            </a:endParaRPr>
          </a:p>
          <a:p>
            <a:pPr>
              <a:lnSpc>
                <a:spcPct val="107000"/>
              </a:lnSpc>
              <a:spcAft>
                <a:spcPts val="800"/>
              </a:spcAft>
            </a:pPr>
            <a:r>
              <a:rPr lang="en-GB" sz="1600" b="1">
                <a:solidFill>
                  <a:srgbClr val="000000"/>
                </a:solidFill>
                <a:ea typeface="+mn-lt"/>
                <a:cs typeface="+mn-lt"/>
              </a:rPr>
              <a:t>What do </a:t>
            </a:r>
            <a:r>
              <a:rPr lang="en-GB" sz="1600" b="1">
                <a:ea typeface="+mn-lt"/>
                <a:cs typeface="+mn-lt"/>
              </a:rPr>
              <a:t>students need?</a:t>
            </a:r>
            <a:endParaRPr lang="en-US" sz="1600" b="1">
              <a:ea typeface="+mn-lt"/>
              <a:cs typeface="+mn-lt"/>
            </a:endParaRPr>
          </a:p>
          <a:p>
            <a:pPr marL="742950" lvl="1" indent="-285750">
              <a:lnSpc>
                <a:spcPct val="107000"/>
              </a:lnSpc>
              <a:spcAft>
                <a:spcPts val="800"/>
              </a:spcAft>
              <a:buFont typeface="Arial"/>
              <a:buChar char="•"/>
            </a:pPr>
            <a:r>
              <a:rPr lang="en-GB" sz="1600">
                <a:ea typeface="+mn-lt"/>
                <a:cs typeface="+mn-lt"/>
              </a:rPr>
              <a:t>A clear indication of the uniform required and where to buy new or pre-loved</a:t>
            </a:r>
            <a:endParaRPr lang="en-US" sz="1600">
              <a:ea typeface="+mn-lt"/>
              <a:cs typeface="+mn-lt"/>
            </a:endParaRPr>
          </a:p>
          <a:p>
            <a:pPr marL="742950" lvl="1" indent="-285750">
              <a:lnSpc>
                <a:spcPct val="107000"/>
              </a:lnSpc>
              <a:spcAft>
                <a:spcPts val="800"/>
              </a:spcAft>
              <a:buFont typeface="Arial"/>
              <a:buChar char="•"/>
            </a:pPr>
            <a:r>
              <a:rPr lang="en-GB" sz="1600">
                <a:ea typeface="+mn-lt"/>
                <a:cs typeface="+mn-lt"/>
              </a:rPr>
              <a:t>Ask school about uniform bursaries, 2</a:t>
            </a:r>
            <a:r>
              <a:rPr lang="en-GB" sz="1100" baseline="30000">
                <a:ea typeface="+mn-lt"/>
                <a:cs typeface="+mn-lt"/>
              </a:rPr>
              <a:t>nd</a:t>
            </a:r>
            <a:r>
              <a:rPr lang="en-GB" sz="1600">
                <a:ea typeface="+mn-lt"/>
                <a:cs typeface="+mn-lt"/>
              </a:rPr>
              <a:t> hand uniform sales and pupil premium arrangements </a:t>
            </a:r>
            <a:endParaRPr lang="en-US" sz="1600">
              <a:ea typeface="+mn-lt"/>
              <a:cs typeface="+mn-lt"/>
            </a:endParaRPr>
          </a:p>
          <a:p>
            <a:pPr marL="742950" lvl="1" indent="-285750">
              <a:lnSpc>
                <a:spcPct val="107000"/>
              </a:lnSpc>
              <a:spcAft>
                <a:spcPts val="800"/>
              </a:spcAft>
              <a:buFont typeface="Arial"/>
              <a:buChar char="•"/>
            </a:pPr>
            <a:r>
              <a:rPr lang="en-GB" sz="1600">
                <a:ea typeface="+mn-lt"/>
                <a:cs typeface="+mn-lt"/>
              </a:rPr>
              <a:t>A checklist of equipment required and when</a:t>
            </a:r>
            <a:endParaRPr lang="en-US" sz="1600">
              <a:ea typeface="+mn-lt"/>
              <a:cs typeface="+mn-lt"/>
            </a:endParaRPr>
          </a:p>
          <a:p>
            <a:pPr marL="742950" lvl="1" indent="-285750">
              <a:lnSpc>
                <a:spcPct val="107000"/>
              </a:lnSpc>
              <a:spcAft>
                <a:spcPts val="800"/>
              </a:spcAft>
              <a:buFont typeface="Arial"/>
              <a:buChar char="•"/>
            </a:pPr>
            <a:r>
              <a:rPr lang="en-GB" sz="1600">
                <a:ea typeface="+mn-lt"/>
                <a:cs typeface="+mn-lt"/>
              </a:rPr>
              <a:t>Expectations in subject specific classes such as PE and D&amp;T e.g. uniform, protective clothing, materials, any cost implications.</a:t>
            </a:r>
            <a:r>
              <a:rPr lang="en-GB" sz="1600" b="1" i="1">
                <a:ea typeface="+mn-lt"/>
                <a:cs typeface="+mn-lt"/>
              </a:rPr>
              <a:t> </a:t>
            </a:r>
            <a:endParaRPr lang="en-GB" sz="1600">
              <a:ea typeface="+mn-lt"/>
              <a:cs typeface="+mn-lt"/>
            </a:endParaRPr>
          </a:p>
          <a:p>
            <a:pPr>
              <a:lnSpc>
                <a:spcPct val="107000"/>
              </a:lnSpc>
              <a:spcAft>
                <a:spcPts val="800"/>
              </a:spcAft>
            </a:pPr>
            <a:r>
              <a:rPr lang="en-GB" sz="1600" b="1">
                <a:ea typeface="+mn-lt"/>
                <a:cs typeface="+mn-lt"/>
              </a:rPr>
              <a:t>What will</a:t>
            </a:r>
            <a:r>
              <a:rPr lang="en-GB" sz="1600" b="1">
                <a:solidFill>
                  <a:srgbClr val="000000"/>
                </a:solidFill>
                <a:ea typeface="+mn-lt"/>
                <a:cs typeface="+mn-lt"/>
              </a:rPr>
              <a:t> </a:t>
            </a:r>
            <a:r>
              <a:rPr lang="en-GB" sz="1600" b="1">
                <a:ea typeface="+mn-lt"/>
                <a:cs typeface="+mn-lt"/>
              </a:rPr>
              <a:t>the </a:t>
            </a:r>
            <a:r>
              <a:rPr lang="en-GB" sz="1600" b="1">
                <a:solidFill>
                  <a:srgbClr val="000000"/>
                </a:solidFill>
                <a:ea typeface="+mn-lt"/>
                <a:cs typeface="+mn-lt"/>
              </a:rPr>
              <a:t>school day look like?</a:t>
            </a:r>
            <a:endParaRPr lang="en-US" sz="1600" b="1">
              <a:ea typeface="+mn-lt"/>
              <a:cs typeface="+mn-lt"/>
            </a:endParaRPr>
          </a:p>
          <a:p>
            <a:pPr marL="742950" lvl="1" indent="-285750">
              <a:lnSpc>
                <a:spcPct val="107000"/>
              </a:lnSpc>
              <a:spcAft>
                <a:spcPts val="800"/>
              </a:spcAft>
              <a:buFont typeface="Arial"/>
              <a:buChar char="•"/>
            </a:pPr>
            <a:r>
              <a:rPr lang="en-GB" sz="1600">
                <a:ea typeface="+mn-lt"/>
                <a:cs typeface="+mn-lt"/>
              </a:rPr>
              <a:t>School</a:t>
            </a:r>
            <a:r>
              <a:rPr lang="en-GB" sz="1600">
                <a:solidFill>
                  <a:srgbClr val="000000"/>
                </a:solidFill>
                <a:ea typeface="+mn-lt"/>
                <a:cs typeface="+mn-lt"/>
              </a:rPr>
              <a:t> day timetables</a:t>
            </a:r>
            <a:r>
              <a:rPr lang="en-GB" sz="1600">
                <a:ea typeface="+mn-lt"/>
                <a:cs typeface="+mn-lt"/>
              </a:rPr>
              <a:t>, including start and finish times</a:t>
            </a:r>
            <a:endParaRPr lang="en-US" sz="1600">
              <a:ea typeface="+mn-lt"/>
              <a:cs typeface="+mn-lt"/>
            </a:endParaRPr>
          </a:p>
          <a:p>
            <a:pPr marL="742950" lvl="1" indent="-285750">
              <a:lnSpc>
                <a:spcPct val="107000"/>
              </a:lnSpc>
              <a:spcAft>
                <a:spcPts val="800"/>
              </a:spcAft>
              <a:buFont typeface="Arial"/>
              <a:buChar char="•"/>
            </a:pPr>
            <a:r>
              <a:rPr lang="en-GB" sz="1600">
                <a:ea typeface="+mn-lt"/>
                <a:cs typeface="+mn-lt"/>
              </a:rPr>
              <a:t>Length of lessons, breaks &amp; lunchtime &amp; single-subject classes </a:t>
            </a:r>
            <a:endParaRPr lang="en-GB" sz="1600">
              <a:cs typeface="Calibri"/>
            </a:endParaRPr>
          </a:p>
          <a:p>
            <a:pPr algn="l"/>
            <a:endParaRPr lang="en-GB">
              <a:cs typeface="Calibri"/>
            </a:endParaRPr>
          </a:p>
        </p:txBody>
      </p:sp>
      <p:sp>
        <p:nvSpPr>
          <p:cNvPr id="3" name="TextBox 2">
            <a:extLst>
              <a:ext uri="{FF2B5EF4-FFF2-40B4-BE49-F238E27FC236}">
                <a16:creationId xmlns:a16="http://schemas.microsoft.com/office/drawing/2014/main" id="{F0F33570-C97D-9030-91ED-56F78E22BAD4}"/>
              </a:ext>
            </a:extLst>
          </p:cNvPr>
          <p:cNvSpPr txBox="1"/>
          <p:nvPr/>
        </p:nvSpPr>
        <p:spPr>
          <a:xfrm>
            <a:off x="7044560" y="293370"/>
            <a:ext cx="46574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mn-lt"/>
              </a:rPr>
              <a:t>Practicalities</a:t>
            </a:r>
            <a:endParaRPr lang="en-GB" sz="3200">
              <a:solidFill>
                <a:srgbClr val="844291"/>
              </a:solidFill>
              <a:latin typeface="Poppins"/>
              <a:ea typeface="+mn-lt"/>
              <a:cs typeface="+mn-lt"/>
            </a:endParaRPr>
          </a:p>
          <a:p>
            <a:endParaRPr lang="en-GB">
              <a:cs typeface="Calibri"/>
            </a:endParaRPr>
          </a:p>
        </p:txBody>
      </p:sp>
    </p:spTree>
    <p:extLst>
      <p:ext uri="{BB962C8B-B14F-4D97-AF65-F5344CB8AC3E}">
        <p14:creationId xmlns:p14="http://schemas.microsoft.com/office/powerpoint/2010/main" val="463955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and white rectangular object&#10;&#10;Description automatically generated">
            <a:extLst>
              <a:ext uri="{FF2B5EF4-FFF2-40B4-BE49-F238E27FC236}">
                <a16:creationId xmlns:a16="http://schemas.microsoft.com/office/drawing/2014/main" id="{773D9F06-0CD4-4B28-0F6F-8C744FEEED8B}"/>
              </a:ext>
            </a:extLst>
          </p:cNvPr>
          <p:cNvPicPr>
            <a:picLocks noChangeAspect="1"/>
          </p:cNvPicPr>
          <p:nvPr/>
        </p:nvPicPr>
        <p:blipFill rotWithShape="1">
          <a:blip r:embed="rId3"/>
          <a:srcRect r="-52" b="79963"/>
          <a:stretch/>
        </p:blipFill>
        <p:spPr>
          <a:xfrm>
            <a:off x="0" y="-2198"/>
            <a:ext cx="12236096" cy="1380038"/>
          </a:xfrm>
          <a:prstGeom prst="rect">
            <a:avLst/>
          </a:prstGeom>
        </p:spPr>
      </p:pic>
      <p:sp>
        <p:nvSpPr>
          <p:cNvPr id="3" name="TextBox 2">
            <a:extLst>
              <a:ext uri="{FF2B5EF4-FFF2-40B4-BE49-F238E27FC236}">
                <a16:creationId xmlns:a16="http://schemas.microsoft.com/office/drawing/2014/main" id="{F0F33570-C97D-9030-91ED-56F78E22BAD4}"/>
              </a:ext>
            </a:extLst>
          </p:cNvPr>
          <p:cNvSpPr txBox="1"/>
          <p:nvPr/>
        </p:nvSpPr>
        <p:spPr>
          <a:xfrm>
            <a:off x="7044560" y="293370"/>
            <a:ext cx="46574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mn-lt"/>
              </a:rPr>
              <a:t>Practicalities</a:t>
            </a:r>
            <a:endParaRPr lang="en-GB" sz="3200">
              <a:solidFill>
                <a:srgbClr val="844291"/>
              </a:solidFill>
              <a:latin typeface="Poppins"/>
              <a:ea typeface="+mn-lt"/>
              <a:cs typeface="+mn-lt"/>
            </a:endParaRPr>
          </a:p>
          <a:p>
            <a:endParaRPr lang="en-GB">
              <a:cs typeface="Calibri"/>
            </a:endParaRPr>
          </a:p>
        </p:txBody>
      </p:sp>
      <p:sp>
        <p:nvSpPr>
          <p:cNvPr id="5" name="TextBox 4">
            <a:extLst>
              <a:ext uri="{FF2B5EF4-FFF2-40B4-BE49-F238E27FC236}">
                <a16:creationId xmlns:a16="http://schemas.microsoft.com/office/drawing/2014/main" id="{E3703711-E900-D580-7938-79D96343193F}"/>
              </a:ext>
            </a:extLst>
          </p:cNvPr>
          <p:cNvSpPr txBox="1"/>
          <p:nvPr/>
        </p:nvSpPr>
        <p:spPr>
          <a:xfrm>
            <a:off x="2202861" y="2681508"/>
            <a:ext cx="7491876"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i="1">
                <a:solidFill>
                  <a:srgbClr val="844291"/>
                </a:solidFill>
                <a:latin typeface="Poppins"/>
                <a:ea typeface="+mn-lt"/>
                <a:cs typeface="+mn-lt"/>
              </a:rPr>
              <a:t>"I got to meet my teachers and got to know which teacher was in which classroom. I knew which classes were on which site. I liked being able to talk to the teacher about the seating plan and where it was best for me to sit to be able to hear and lip read the teacher. </a:t>
            </a:r>
            <a:endParaRPr lang="en-US" sz="2000">
              <a:solidFill>
                <a:srgbClr val="844291"/>
              </a:solidFill>
              <a:latin typeface="Poppins"/>
              <a:ea typeface="+mn-lt"/>
              <a:cs typeface="Poppins"/>
            </a:endParaRPr>
          </a:p>
          <a:p>
            <a:endParaRPr lang="en-GB" sz="2000" i="1">
              <a:solidFill>
                <a:srgbClr val="844291"/>
              </a:solidFill>
              <a:latin typeface="Poppins"/>
              <a:ea typeface="+mn-lt"/>
              <a:cs typeface="+mn-lt"/>
            </a:endParaRPr>
          </a:p>
          <a:p>
            <a:r>
              <a:rPr lang="en-GB" sz="2000" i="1">
                <a:solidFill>
                  <a:srgbClr val="844291"/>
                </a:solidFill>
                <a:latin typeface="Poppins"/>
                <a:ea typeface="+mn-lt"/>
                <a:cs typeface="+mn-lt"/>
              </a:rPr>
              <a:t>It made me feel more confident about getting to the different classrooms on time. I was able to help the other children in my class and told them that the teacher was really nice and not scary. I liked being able to go in when the school was quiet, this helped me a lot."</a:t>
            </a:r>
            <a:endParaRPr lang="en-US" sz="2000">
              <a:solidFill>
                <a:srgbClr val="844291"/>
              </a:solidFill>
              <a:latin typeface="Poppins"/>
              <a:cs typeface="Poppins"/>
            </a:endParaRPr>
          </a:p>
        </p:txBody>
      </p:sp>
      <p:sp>
        <p:nvSpPr>
          <p:cNvPr id="4" name="TextBox 3">
            <a:extLst>
              <a:ext uri="{FF2B5EF4-FFF2-40B4-BE49-F238E27FC236}">
                <a16:creationId xmlns:a16="http://schemas.microsoft.com/office/drawing/2014/main" id="{5A43AB59-825D-5942-3035-9A1323AC3391}"/>
              </a:ext>
            </a:extLst>
          </p:cNvPr>
          <p:cNvSpPr txBox="1"/>
          <p:nvPr/>
        </p:nvSpPr>
        <p:spPr>
          <a:xfrm>
            <a:off x="1023075" y="1673408"/>
            <a:ext cx="10145850" cy="830997"/>
          </a:xfrm>
          <a:prstGeom prst="rect">
            <a:avLst/>
          </a:prstGeom>
          <a:noFill/>
        </p:spPr>
        <p:txBody>
          <a:bodyPr wrap="square" rtlCol="0">
            <a:spAutoFit/>
          </a:bodyPr>
          <a:lstStyle/>
          <a:p>
            <a:r>
              <a:rPr lang="en-US" sz="2400"/>
              <a:t>An example from one family, whose child was able to go into the school the day before the start of term:</a:t>
            </a:r>
            <a:endParaRPr lang="en-GB" sz="2400"/>
          </a:p>
        </p:txBody>
      </p:sp>
    </p:spTree>
    <p:extLst>
      <p:ext uri="{BB962C8B-B14F-4D97-AF65-F5344CB8AC3E}">
        <p14:creationId xmlns:p14="http://schemas.microsoft.com/office/powerpoint/2010/main" val="307118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and white rectangular object&#10;&#10;Description automatically generated">
            <a:extLst>
              <a:ext uri="{FF2B5EF4-FFF2-40B4-BE49-F238E27FC236}">
                <a16:creationId xmlns:a16="http://schemas.microsoft.com/office/drawing/2014/main" id="{773D9F06-0CD4-4B28-0F6F-8C744FEEED8B}"/>
              </a:ext>
            </a:extLst>
          </p:cNvPr>
          <p:cNvPicPr>
            <a:picLocks noChangeAspect="1"/>
          </p:cNvPicPr>
          <p:nvPr/>
        </p:nvPicPr>
        <p:blipFill>
          <a:blip r:embed="rId3"/>
          <a:stretch>
            <a:fillRect/>
          </a:stretch>
        </p:blipFill>
        <p:spPr>
          <a:xfrm>
            <a:off x="-17057" y="-1125"/>
            <a:ext cx="12229785" cy="6887586"/>
          </a:xfrm>
          <a:prstGeom prst="rect">
            <a:avLst/>
          </a:prstGeom>
        </p:spPr>
      </p:pic>
      <p:sp>
        <p:nvSpPr>
          <p:cNvPr id="4" name="TextBox 3">
            <a:extLst>
              <a:ext uri="{FF2B5EF4-FFF2-40B4-BE49-F238E27FC236}">
                <a16:creationId xmlns:a16="http://schemas.microsoft.com/office/drawing/2014/main" id="{B729A16C-5543-40F7-8012-267A24A0BFDD}"/>
              </a:ext>
            </a:extLst>
          </p:cNvPr>
          <p:cNvSpPr txBox="1"/>
          <p:nvPr/>
        </p:nvSpPr>
        <p:spPr>
          <a:xfrm>
            <a:off x="458505" y="1711842"/>
            <a:ext cx="9341896" cy="51336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2400" b="1">
                <a:solidFill>
                  <a:srgbClr val="CF4192"/>
                </a:solidFill>
                <a:ea typeface="+mn-lt"/>
                <a:cs typeface="+mn-lt"/>
              </a:rPr>
              <a:t>Learning about the new school:</a:t>
            </a:r>
            <a:endParaRPr lang="en-GB" sz="2400">
              <a:solidFill>
                <a:srgbClr val="CF4192"/>
              </a:solidFill>
              <a:ea typeface="+mn-lt"/>
              <a:cs typeface="+mn-lt"/>
            </a:endParaRPr>
          </a:p>
          <a:p>
            <a:pPr>
              <a:lnSpc>
                <a:spcPct val="107000"/>
              </a:lnSpc>
              <a:spcAft>
                <a:spcPts val="800"/>
              </a:spcAft>
            </a:pPr>
            <a:r>
              <a:rPr lang="en-GB" b="1">
                <a:ea typeface="+mn-lt"/>
                <a:cs typeface="+mn-lt"/>
              </a:rPr>
              <a:t>The school environment</a:t>
            </a:r>
          </a:p>
          <a:p>
            <a:pPr>
              <a:lnSpc>
                <a:spcPct val="107000"/>
              </a:lnSpc>
              <a:spcAft>
                <a:spcPts val="800"/>
              </a:spcAft>
            </a:pPr>
            <a:r>
              <a:rPr lang="en-GB">
                <a:ea typeface="+mn-lt"/>
                <a:cs typeface="+mn-lt"/>
              </a:rPr>
              <a:t>Noises - school pips/bell</a:t>
            </a:r>
            <a:endParaRPr lang="en-US">
              <a:solidFill>
                <a:srgbClr val="000000"/>
              </a:solidFill>
              <a:ea typeface="+mn-lt"/>
              <a:cs typeface="+mn-lt"/>
            </a:endParaRPr>
          </a:p>
          <a:p>
            <a:pPr>
              <a:lnSpc>
                <a:spcPct val="107000"/>
              </a:lnSpc>
              <a:spcAft>
                <a:spcPts val="800"/>
              </a:spcAft>
            </a:pPr>
            <a:r>
              <a:rPr lang="en-GB">
                <a:ea typeface="+mn-lt"/>
                <a:cs typeface="+mn-lt"/>
              </a:rPr>
              <a:t>Include changing rooms and canteen in the tour for smells</a:t>
            </a:r>
            <a:endParaRPr lang="en-US">
              <a:ea typeface="+mn-lt"/>
              <a:cs typeface="+mn-lt"/>
            </a:endParaRPr>
          </a:p>
          <a:p>
            <a:pPr>
              <a:lnSpc>
                <a:spcPct val="107000"/>
              </a:lnSpc>
              <a:spcAft>
                <a:spcPts val="800"/>
              </a:spcAft>
            </a:pPr>
            <a:r>
              <a:rPr lang="en-GB">
                <a:solidFill>
                  <a:srgbClr val="000000"/>
                </a:solidFill>
                <a:ea typeface="+mn-lt"/>
                <a:cs typeface="+mn-lt"/>
              </a:rPr>
              <a:t>Corridors, pictures</a:t>
            </a:r>
            <a:endParaRPr lang="en-US">
              <a:solidFill>
                <a:srgbClr val="000000"/>
              </a:solidFill>
              <a:ea typeface="+mn-lt"/>
              <a:cs typeface="+mn-lt"/>
            </a:endParaRPr>
          </a:p>
          <a:p>
            <a:pPr>
              <a:lnSpc>
                <a:spcPct val="107000"/>
              </a:lnSpc>
              <a:spcAft>
                <a:spcPts val="800"/>
              </a:spcAft>
            </a:pPr>
            <a:r>
              <a:rPr lang="en-GB" b="1">
                <a:ea typeface="+mn-lt"/>
                <a:cs typeface="+mn-lt"/>
              </a:rPr>
              <a:t>Settling in</a:t>
            </a:r>
          </a:p>
          <a:p>
            <a:pPr>
              <a:lnSpc>
                <a:spcPct val="107000"/>
              </a:lnSpc>
              <a:spcAft>
                <a:spcPts val="800"/>
              </a:spcAft>
            </a:pPr>
            <a:r>
              <a:rPr lang="en-GB">
                <a:ea typeface="+mn-lt"/>
                <a:cs typeface="+mn-lt"/>
              </a:rPr>
              <a:t>'This is me' profile for all students?</a:t>
            </a:r>
            <a:endParaRPr lang="en-US">
              <a:ea typeface="+mn-lt"/>
              <a:cs typeface="+mn-lt"/>
            </a:endParaRPr>
          </a:p>
          <a:p>
            <a:pPr>
              <a:lnSpc>
                <a:spcPct val="107000"/>
              </a:lnSpc>
              <a:spcAft>
                <a:spcPts val="800"/>
              </a:spcAft>
            </a:pPr>
            <a:r>
              <a:rPr lang="en-GB">
                <a:ea typeface="+mn-lt"/>
                <a:cs typeface="+mn-lt"/>
              </a:rPr>
              <a:t>Are there after school clubs you can join in year 5/6 at your new/intended school? </a:t>
            </a:r>
          </a:p>
          <a:p>
            <a:pPr>
              <a:lnSpc>
                <a:spcPct val="107000"/>
              </a:lnSpc>
              <a:spcAft>
                <a:spcPts val="800"/>
              </a:spcAft>
            </a:pPr>
            <a:r>
              <a:rPr lang="en-GB">
                <a:ea typeface="+mn-lt"/>
                <a:cs typeface="+mn-lt"/>
              </a:rPr>
              <a:t>Is there a mentor system at the new school? </a:t>
            </a:r>
          </a:p>
          <a:p>
            <a:pPr>
              <a:lnSpc>
                <a:spcPct val="107000"/>
              </a:lnSpc>
              <a:spcAft>
                <a:spcPts val="800"/>
              </a:spcAft>
            </a:pPr>
            <a:r>
              <a:rPr lang="en-GB">
                <a:ea typeface="+mn-lt"/>
                <a:cs typeface="+mn-lt"/>
              </a:rPr>
              <a:t>Is there a Young Carers Club?</a:t>
            </a:r>
          </a:p>
          <a:p>
            <a:r>
              <a:rPr lang="en-GB">
                <a:ea typeface="Calibri" panose="020F0502020204030204"/>
                <a:cs typeface="Calibri"/>
              </a:rPr>
              <a:t>Consider joining transition support programmes (such as</a:t>
            </a:r>
            <a:r>
              <a:rPr lang="en-GB">
                <a:solidFill>
                  <a:srgbClr val="00B050"/>
                </a:solidFill>
                <a:ea typeface="Calibri" panose="020F0502020204030204"/>
                <a:cs typeface="Calibri"/>
              </a:rPr>
              <a:t> </a:t>
            </a:r>
            <a:r>
              <a:rPr lang="en-GB">
                <a:ea typeface="Calibri" panose="020F0502020204030204"/>
                <a:cs typeface="Calibri"/>
                <a:hlinkClick r:id="rId4"/>
              </a:rPr>
              <a:t>The Big Step</a:t>
            </a:r>
            <a:r>
              <a:rPr lang="en-GB">
                <a:solidFill>
                  <a:srgbClr val="00B050"/>
                </a:solidFill>
                <a:ea typeface="Calibri" panose="020F0502020204030204"/>
                <a:cs typeface="Calibri"/>
              </a:rPr>
              <a:t>) </a:t>
            </a:r>
            <a:endParaRPr lang="en-GB">
              <a:ea typeface="Calibri" panose="020F0502020204030204"/>
              <a:cs typeface="Calibri"/>
            </a:endParaRPr>
          </a:p>
          <a:p>
            <a:pPr algn="l">
              <a:lnSpc>
                <a:spcPct val="107000"/>
              </a:lnSpc>
              <a:spcAft>
                <a:spcPts val="800"/>
              </a:spcAft>
            </a:pPr>
            <a:endParaRPr lang="en-GB">
              <a:ea typeface="Calibri" panose="020F0502020204030204"/>
              <a:cs typeface="Calibri"/>
            </a:endParaRPr>
          </a:p>
          <a:p>
            <a:pPr marL="742950" lvl="1" indent="-285750">
              <a:buFont typeface="Courier New"/>
              <a:buChar char="o"/>
            </a:pPr>
            <a:endParaRPr lang="en-GB">
              <a:ea typeface="Calibri" panose="020F0502020204030204"/>
              <a:cs typeface="Calibri"/>
            </a:endParaRPr>
          </a:p>
        </p:txBody>
      </p:sp>
      <p:sp>
        <p:nvSpPr>
          <p:cNvPr id="3" name="TextBox 2">
            <a:extLst>
              <a:ext uri="{FF2B5EF4-FFF2-40B4-BE49-F238E27FC236}">
                <a16:creationId xmlns:a16="http://schemas.microsoft.com/office/drawing/2014/main" id="{F0F33570-C97D-9030-91ED-56F78E22BAD4}"/>
              </a:ext>
            </a:extLst>
          </p:cNvPr>
          <p:cNvSpPr txBox="1"/>
          <p:nvPr/>
        </p:nvSpPr>
        <p:spPr>
          <a:xfrm>
            <a:off x="7044560" y="293370"/>
            <a:ext cx="46574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mn-lt"/>
              </a:rPr>
              <a:t>Practicalities</a:t>
            </a:r>
            <a:endParaRPr lang="en-GB" sz="3200">
              <a:solidFill>
                <a:srgbClr val="844291"/>
              </a:solidFill>
              <a:latin typeface="Poppins"/>
              <a:ea typeface="+mn-lt"/>
              <a:cs typeface="+mn-lt"/>
            </a:endParaRPr>
          </a:p>
          <a:p>
            <a:endParaRPr lang="en-GB">
              <a:cs typeface="Calibri"/>
            </a:endParaRPr>
          </a:p>
        </p:txBody>
      </p:sp>
    </p:spTree>
    <p:extLst>
      <p:ext uri="{BB962C8B-B14F-4D97-AF65-F5344CB8AC3E}">
        <p14:creationId xmlns:p14="http://schemas.microsoft.com/office/powerpoint/2010/main" val="1291130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and white rectangular object&#10;&#10;Description automatically generated">
            <a:extLst>
              <a:ext uri="{FF2B5EF4-FFF2-40B4-BE49-F238E27FC236}">
                <a16:creationId xmlns:a16="http://schemas.microsoft.com/office/drawing/2014/main" id="{773D9F06-0CD4-4B28-0F6F-8C744FEEED8B}"/>
              </a:ext>
            </a:extLst>
          </p:cNvPr>
          <p:cNvPicPr>
            <a:picLocks noChangeAspect="1"/>
          </p:cNvPicPr>
          <p:nvPr/>
        </p:nvPicPr>
        <p:blipFill>
          <a:blip r:embed="rId3"/>
          <a:stretch>
            <a:fillRect/>
          </a:stretch>
        </p:blipFill>
        <p:spPr>
          <a:xfrm>
            <a:off x="0" y="-2198"/>
            <a:ext cx="12229785" cy="6887586"/>
          </a:xfrm>
          <a:prstGeom prst="rect">
            <a:avLst/>
          </a:prstGeom>
        </p:spPr>
      </p:pic>
      <p:sp>
        <p:nvSpPr>
          <p:cNvPr id="4" name="TextBox 3">
            <a:extLst>
              <a:ext uri="{FF2B5EF4-FFF2-40B4-BE49-F238E27FC236}">
                <a16:creationId xmlns:a16="http://schemas.microsoft.com/office/drawing/2014/main" id="{B729A16C-5543-40F7-8012-267A24A0BFDD}"/>
              </a:ext>
            </a:extLst>
          </p:cNvPr>
          <p:cNvSpPr txBox="1"/>
          <p:nvPr/>
        </p:nvSpPr>
        <p:spPr>
          <a:xfrm>
            <a:off x="348070" y="1711842"/>
            <a:ext cx="8745549" cy="47540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2400" b="1">
                <a:solidFill>
                  <a:srgbClr val="CF4192"/>
                </a:solidFill>
                <a:ea typeface="+mn-lt"/>
                <a:cs typeface="+mn-lt"/>
              </a:rPr>
              <a:t>Learning about the new school:</a:t>
            </a:r>
            <a:endParaRPr lang="en-GB" sz="2400">
              <a:solidFill>
                <a:srgbClr val="CF4192"/>
              </a:solidFill>
              <a:ea typeface="+mn-lt"/>
              <a:cs typeface="+mn-lt"/>
            </a:endParaRPr>
          </a:p>
          <a:p>
            <a:pPr>
              <a:lnSpc>
                <a:spcPct val="107000"/>
              </a:lnSpc>
              <a:spcAft>
                <a:spcPts val="800"/>
              </a:spcAft>
            </a:pPr>
            <a:r>
              <a:rPr lang="en-GB" b="1">
                <a:ea typeface="+mn-lt"/>
                <a:cs typeface="+mn-lt"/>
              </a:rPr>
              <a:t>How will learning change?</a:t>
            </a:r>
            <a:endParaRPr lang="en-US" b="1">
              <a:solidFill>
                <a:srgbClr val="000000"/>
              </a:solidFill>
              <a:ea typeface="+mn-lt"/>
              <a:cs typeface="+mn-lt"/>
            </a:endParaRPr>
          </a:p>
          <a:p>
            <a:pPr marL="742950" lvl="1" indent="-285750">
              <a:lnSpc>
                <a:spcPct val="107000"/>
              </a:lnSpc>
              <a:spcAft>
                <a:spcPts val="800"/>
              </a:spcAft>
              <a:buFont typeface="Courier New"/>
              <a:buChar char="o"/>
            </a:pPr>
            <a:r>
              <a:rPr lang="en-GB">
                <a:ea typeface="+mn-lt"/>
                <a:cs typeface="+mn-lt"/>
              </a:rPr>
              <a:t>Teaching </a:t>
            </a:r>
            <a:r>
              <a:rPr lang="en-GB">
                <a:solidFill>
                  <a:srgbClr val="000000"/>
                </a:solidFill>
                <a:ea typeface="+mn-lt"/>
                <a:cs typeface="+mn-lt"/>
              </a:rPr>
              <a:t>methods </a:t>
            </a:r>
            <a:r>
              <a:rPr lang="en-GB">
                <a:ea typeface="+mn-lt"/>
                <a:cs typeface="+mn-lt"/>
              </a:rPr>
              <a:t>develop and change, from using props and pictures in primary to written work moving forward</a:t>
            </a:r>
            <a:endParaRPr lang="en-US">
              <a:ea typeface="+mn-lt"/>
              <a:cs typeface="+mn-lt"/>
            </a:endParaRPr>
          </a:p>
          <a:p>
            <a:pPr>
              <a:lnSpc>
                <a:spcPct val="107000"/>
              </a:lnSpc>
              <a:spcAft>
                <a:spcPts val="800"/>
              </a:spcAft>
            </a:pPr>
            <a:endParaRPr lang="en-GB">
              <a:solidFill>
                <a:srgbClr val="000000"/>
              </a:solidFill>
              <a:ea typeface="+mn-lt"/>
              <a:cs typeface="+mn-lt"/>
            </a:endParaRPr>
          </a:p>
          <a:p>
            <a:pPr>
              <a:lnSpc>
                <a:spcPct val="107000"/>
              </a:lnSpc>
              <a:spcAft>
                <a:spcPts val="800"/>
              </a:spcAft>
            </a:pPr>
            <a:r>
              <a:rPr lang="en-GB" b="1">
                <a:ea typeface="+mn-lt"/>
                <a:cs typeface="+mn-lt"/>
              </a:rPr>
              <a:t>What are the school’s policies on:</a:t>
            </a:r>
          </a:p>
          <a:p>
            <a:pPr marL="742950" lvl="1" indent="-285750">
              <a:lnSpc>
                <a:spcPct val="107000"/>
              </a:lnSpc>
              <a:spcAft>
                <a:spcPts val="800"/>
              </a:spcAft>
              <a:buFont typeface="Courier New"/>
              <a:buChar char="o"/>
            </a:pPr>
            <a:r>
              <a:rPr lang="en-GB">
                <a:ea typeface="+mn-lt"/>
                <a:cs typeface="+mn-lt"/>
              </a:rPr>
              <a:t>Bullying, how is it dealt with and why?</a:t>
            </a:r>
            <a:endParaRPr lang="en-US">
              <a:ea typeface="+mn-lt"/>
              <a:cs typeface="+mn-lt"/>
            </a:endParaRPr>
          </a:p>
          <a:p>
            <a:pPr marL="742950" lvl="1" indent="-285750">
              <a:lnSpc>
                <a:spcPct val="107000"/>
              </a:lnSpc>
              <a:spcAft>
                <a:spcPts val="800"/>
              </a:spcAft>
              <a:buFont typeface="Courier New"/>
              <a:buChar char="o"/>
            </a:pPr>
            <a:r>
              <a:rPr lang="en-GB">
                <a:ea typeface="+mn-lt"/>
                <a:cs typeface="+mn-lt"/>
              </a:rPr>
              <a:t>Can students bring in their mobile phones and why?</a:t>
            </a:r>
            <a:endParaRPr lang="en-US">
              <a:ea typeface="+mn-lt"/>
              <a:cs typeface="+mn-lt"/>
            </a:endParaRPr>
          </a:p>
          <a:p>
            <a:pPr marL="742950" lvl="1" indent="-285750">
              <a:lnSpc>
                <a:spcPct val="107000"/>
              </a:lnSpc>
              <a:spcAft>
                <a:spcPts val="800"/>
              </a:spcAft>
              <a:buFont typeface="Courier New"/>
              <a:buChar char="o"/>
            </a:pPr>
            <a:r>
              <a:rPr lang="en-GB">
                <a:ea typeface="+mn-lt"/>
                <a:cs typeface="+mn-lt"/>
              </a:rPr>
              <a:t>What are the uniform policies, penalties, how are they implemented and why?</a:t>
            </a:r>
            <a:endParaRPr lang="en-US">
              <a:ea typeface="+mn-lt"/>
              <a:cs typeface="+mn-lt"/>
            </a:endParaRPr>
          </a:p>
          <a:p>
            <a:pPr marL="742950" lvl="1" indent="-285750">
              <a:lnSpc>
                <a:spcPct val="107000"/>
              </a:lnSpc>
              <a:spcAft>
                <a:spcPts val="800"/>
              </a:spcAft>
              <a:buFont typeface="Courier New"/>
              <a:buChar char="o"/>
            </a:pPr>
            <a:r>
              <a:rPr lang="en-GB">
                <a:ea typeface="+mn-lt"/>
                <a:cs typeface="+mn-lt"/>
              </a:rPr>
              <a:t>How are students expected to conduct themselves during the </a:t>
            </a:r>
            <a:r>
              <a:rPr lang="en-GB">
                <a:solidFill>
                  <a:srgbClr val="000000"/>
                </a:solidFill>
                <a:ea typeface="+mn-lt"/>
                <a:cs typeface="+mn-lt"/>
              </a:rPr>
              <a:t>day and why?</a:t>
            </a:r>
            <a:endParaRPr lang="en-US">
              <a:ea typeface="+mn-lt"/>
              <a:cs typeface="+mn-lt"/>
            </a:endParaRPr>
          </a:p>
          <a:p>
            <a:pPr marL="742950" lvl="1" indent="-285750">
              <a:lnSpc>
                <a:spcPct val="107000"/>
              </a:lnSpc>
              <a:spcAft>
                <a:spcPts val="800"/>
              </a:spcAft>
              <a:buFont typeface="Courier New"/>
              <a:buChar char="o"/>
            </a:pPr>
            <a:r>
              <a:rPr lang="en-GB">
                <a:ea typeface="+mn-lt"/>
                <a:cs typeface="+mn-lt"/>
              </a:rPr>
              <a:t>What sanctions, rewards and recognition  students expect and why?</a:t>
            </a:r>
            <a:endParaRPr lang="en-GB">
              <a:ea typeface="Calibri" panose="020F0502020204030204"/>
              <a:cs typeface="Calibri"/>
            </a:endParaRPr>
          </a:p>
          <a:p>
            <a:pPr marL="742950" lvl="1" indent="-285750" algn="l">
              <a:buFont typeface="Courier New"/>
              <a:buChar char="o"/>
            </a:pPr>
            <a:endParaRPr lang="en-GB">
              <a:ea typeface="Calibri" panose="020F0502020204030204"/>
              <a:cs typeface="Calibri"/>
            </a:endParaRPr>
          </a:p>
        </p:txBody>
      </p:sp>
      <p:sp>
        <p:nvSpPr>
          <p:cNvPr id="3" name="TextBox 2">
            <a:extLst>
              <a:ext uri="{FF2B5EF4-FFF2-40B4-BE49-F238E27FC236}">
                <a16:creationId xmlns:a16="http://schemas.microsoft.com/office/drawing/2014/main" id="{F0F33570-C97D-9030-91ED-56F78E22BAD4}"/>
              </a:ext>
            </a:extLst>
          </p:cNvPr>
          <p:cNvSpPr txBox="1"/>
          <p:nvPr/>
        </p:nvSpPr>
        <p:spPr>
          <a:xfrm>
            <a:off x="7044560" y="293370"/>
            <a:ext cx="46574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mn-lt"/>
              </a:rPr>
              <a:t>Practicalities</a:t>
            </a:r>
            <a:endParaRPr lang="en-GB" sz="3200">
              <a:solidFill>
                <a:srgbClr val="844291"/>
              </a:solidFill>
              <a:latin typeface="Poppins"/>
              <a:ea typeface="+mn-lt"/>
              <a:cs typeface="+mn-lt"/>
            </a:endParaRPr>
          </a:p>
          <a:p>
            <a:endParaRPr lang="en-GB">
              <a:cs typeface="Calibri"/>
            </a:endParaRPr>
          </a:p>
        </p:txBody>
      </p:sp>
    </p:spTree>
    <p:extLst>
      <p:ext uri="{BB962C8B-B14F-4D97-AF65-F5344CB8AC3E}">
        <p14:creationId xmlns:p14="http://schemas.microsoft.com/office/powerpoint/2010/main" val="1177262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and white rectangular object&#10;&#10;Description automatically generated">
            <a:extLst>
              <a:ext uri="{FF2B5EF4-FFF2-40B4-BE49-F238E27FC236}">
                <a16:creationId xmlns:a16="http://schemas.microsoft.com/office/drawing/2014/main" id="{773D9F06-0CD4-4B28-0F6F-8C744FEEED8B}"/>
              </a:ext>
            </a:extLst>
          </p:cNvPr>
          <p:cNvPicPr>
            <a:picLocks noChangeAspect="1"/>
          </p:cNvPicPr>
          <p:nvPr/>
        </p:nvPicPr>
        <p:blipFill>
          <a:blip r:embed="rId3"/>
          <a:stretch>
            <a:fillRect/>
          </a:stretch>
        </p:blipFill>
        <p:spPr>
          <a:xfrm>
            <a:off x="0" y="-2198"/>
            <a:ext cx="12229785" cy="6887586"/>
          </a:xfrm>
          <a:prstGeom prst="rect">
            <a:avLst/>
          </a:prstGeom>
        </p:spPr>
      </p:pic>
      <p:sp>
        <p:nvSpPr>
          <p:cNvPr id="4" name="TextBox 3">
            <a:extLst>
              <a:ext uri="{FF2B5EF4-FFF2-40B4-BE49-F238E27FC236}">
                <a16:creationId xmlns:a16="http://schemas.microsoft.com/office/drawing/2014/main" id="{B729A16C-5543-40F7-8012-267A24A0BFDD}"/>
              </a:ext>
            </a:extLst>
          </p:cNvPr>
          <p:cNvSpPr txBox="1"/>
          <p:nvPr/>
        </p:nvSpPr>
        <p:spPr>
          <a:xfrm>
            <a:off x="456927" y="1711842"/>
            <a:ext cx="8832812" cy="3931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2400" b="1">
                <a:solidFill>
                  <a:srgbClr val="CF4192"/>
                </a:solidFill>
                <a:cs typeface="Calibri"/>
              </a:rPr>
              <a:t>Friendships</a:t>
            </a:r>
          </a:p>
          <a:p>
            <a:pPr>
              <a:lnSpc>
                <a:spcPct val="107000"/>
              </a:lnSpc>
              <a:spcAft>
                <a:spcPts val="800"/>
              </a:spcAft>
            </a:pPr>
            <a:r>
              <a:rPr lang="en-GB" sz="1600" b="1">
                <a:ea typeface="+mn-lt"/>
                <a:cs typeface="+mn-lt"/>
              </a:rPr>
              <a:t>Which</a:t>
            </a:r>
            <a:r>
              <a:rPr lang="en-GB" sz="1600" b="1">
                <a:solidFill>
                  <a:srgbClr val="000000"/>
                </a:solidFill>
                <a:ea typeface="+mn-lt"/>
                <a:cs typeface="+mn-lt"/>
              </a:rPr>
              <a:t> </a:t>
            </a:r>
            <a:r>
              <a:rPr lang="en-GB" sz="1600" b="1">
                <a:ea typeface="+mn-lt"/>
                <a:cs typeface="+mn-lt"/>
              </a:rPr>
              <a:t>friends does your child have in their life?</a:t>
            </a:r>
            <a:endParaRPr lang="en-US" sz="1600" b="1">
              <a:ea typeface="+mn-lt"/>
              <a:cs typeface="+mn-lt"/>
            </a:endParaRPr>
          </a:p>
          <a:p>
            <a:pPr marL="742950" lvl="1" indent="-285750">
              <a:lnSpc>
                <a:spcPct val="107000"/>
              </a:lnSpc>
              <a:spcAft>
                <a:spcPts val="800"/>
              </a:spcAft>
              <a:buFont typeface="Courier New"/>
              <a:buChar char="o"/>
            </a:pPr>
            <a:r>
              <a:rPr lang="en-GB" sz="1600">
                <a:ea typeface="+mn-lt"/>
                <a:cs typeface="+mn-lt"/>
              </a:rPr>
              <a:t>Who might they choose for their new tutor group? Take time to consider this with your child</a:t>
            </a:r>
            <a:endParaRPr lang="en-US" sz="1600">
              <a:solidFill>
                <a:srgbClr val="000000"/>
              </a:solidFill>
              <a:ea typeface="+mn-lt"/>
              <a:cs typeface="+mn-lt"/>
            </a:endParaRPr>
          </a:p>
          <a:p>
            <a:pPr marL="742950" lvl="1" indent="-285750">
              <a:lnSpc>
                <a:spcPct val="107000"/>
              </a:lnSpc>
              <a:spcAft>
                <a:spcPts val="800"/>
              </a:spcAft>
              <a:buFont typeface="Courier New"/>
              <a:buChar char="o"/>
            </a:pPr>
            <a:r>
              <a:rPr lang="en-GB" sz="1600">
                <a:solidFill>
                  <a:srgbClr val="000000"/>
                </a:solidFill>
                <a:ea typeface="+mn-lt"/>
                <a:cs typeface="+mn-lt"/>
              </a:rPr>
              <a:t>This is an opportunity to reiterate how the new school will work, and that this is only </a:t>
            </a:r>
            <a:r>
              <a:rPr lang="en-GB" sz="1600">
                <a:ea typeface="+mn-lt"/>
                <a:cs typeface="+mn-lt"/>
              </a:rPr>
              <a:t>for </a:t>
            </a:r>
            <a:r>
              <a:rPr lang="en-GB" sz="1600">
                <a:solidFill>
                  <a:srgbClr val="000000"/>
                </a:solidFill>
                <a:ea typeface="+mn-lt"/>
                <a:cs typeface="+mn-lt"/>
              </a:rPr>
              <a:t>their </a:t>
            </a:r>
            <a:r>
              <a:rPr lang="en-GB" sz="1600">
                <a:ea typeface="+mn-lt"/>
                <a:cs typeface="+mn-lt"/>
              </a:rPr>
              <a:t>tutor group</a:t>
            </a:r>
            <a:endParaRPr lang="en-US" sz="1600">
              <a:solidFill>
                <a:srgbClr val="000000"/>
              </a:solidFill>
              <a:ea typeface="+mn-lt"/>
              <a:cs typeface="+mn-lt"/>
            </a:endParaRPr>
          </a:p>
          <a:p>
            <a:pPr marL="742950" lvl="1" indent="-285750">
              <a:lnSpc>
                <a:spcPct val="107000"/>
              </a:lnSpc>
              <a:spcAft>
                <a:spcPts val="800"/>
              </a:spcAft>
              <a:buFont typeface="Courier New"/>
              <a:buChar char="o"/>
            </a:pPr>
            <a:r>
              <a:rPr lang="en-GB" sz="1600">
                <a:solidFill>
                  <a:srgbClr val="000000"/>
                </a:solidFill>
                <a:ea typeface="+mn-lt"/>
                <a:cs typeface="+mn-lt"/>
              </a:rPr>
              <a:t>What if their friend is going to a different school? </a:t>
            </a:r>
            <a:endParaRPr lang="en-US" sz="1600">
              <a:solidFill>
                <a:srgbClr val="000000"/>
              </a:solidFill>
              <a:ea typeface="+mn-lt"/>
              <a:cs typeface="+mn-lt"/>
            </a:endParaRPr>
          </a:p>
          <a:p>
            <a:pPr marL="742950" lvl="1" indent="-285750">
              <a:lnSpc>
                <a:spcPct val="107000"/>
              </a:lnSpc>
              <a:spcAft>
                <a:spcPts val="800"/>
              </a:spcAft>
              <a:buFont typeface="Courier New"/>
              <a:buChar char="o"/>
            </a:pPr>
            <a:r>
              <a:rPr lang="en-GB" sz="1600">
                <a:cs typeface="Calibri" panose="020F0502020204030204"/>
              </a:rPr>
              <a:t>What other friends / helpers do they have? (Outside school, family friends, other adults)</a:t>
            </a:r>
            <a:endParaRPr lang="en-GB" sz="1600">
              <a:ea typeface="Calibri"/>
              <a:cs typeface="Calibri" panose="020F0502020204030204"/>
            </a:endParaRPr>
          </a:p>
          <a:p>
            <a:pPr marL="742950" lvl="1" indent="-285750">
              <a:lnSpc>
                <a:spcPct val="107000"/>
              </a:lnSpc>
              <a:spcAft>
                <a:spcPts val="800"/>
              </a:spcAft>
              <a:buFont typeface="Courier New"/>
              <a:buChar char="o"/>
            </a:pPr>
            <a:r>
              <a:rPr lang="en-GB" sz="1600">
                <a:cs typeface="Calibri" panose="020F0502020204030204"/>
              </a:rPr>
              <a:t>As you move to high school your circle of people can grow</a:t>
            </a:r>
            <a:endParaRPr lang="en-GB" sz="1600">
              <a:ea typeface="Calibri"/>
              <a:cs typeface="Calibri" panose="020F0502020204030204"/>
            </a:endParaRPr>
          </a:p>
          <a:p>
            <a:pPr marL="742950" lvl="1" indent="-285750">
              <a:lnSpc>
                <a:spcPct val="107000"/>
              </a:lnSpc>
              <a:spcAft>
                <a:spcPts val="800"/>
              </a:spcAft>
              <a:buFont typeface="Courier New"/>
              <a:buChar char="o"/>
            </a:pPr>
            <a:r>
              <a:rPr lang="en-GB" sz="1600">
                <a:cs typeface="Calibri" panose="020F0502020204030204"/>
              </a:rPr>
              <a:t>Navigating friendships can be challenging – book recommendation:  </a:t>
            </a:r>
            <a:r>
              <a:rPr lang="en-GB" sz="1600" u="sng">
                <a:cs typeface="Calibri" panose="020F0502020204030204"/>
                <a:hlinkClick r:id="rId4"/>
              </a:rPr>
              <a:t>When girls fall out</a:t>
            </a:r>
            <a:r>
              <a:rPr lang="en-GB" sz="1600">
                <a:cs typeface="Calibri" panose="020F0502020204030204"/>
              </a:rPr>
              <a:t> has top tips for adults and information to share with young people. </a:t>
            </a:r>
            <a:endParaRPr lang="en-GB" sz="1600">
              <a:ea typeface="Calibri"/>
              <a:cs typeface="Calibri" panose="020F0502020204030204"/>
            </a:endParaRPr>
          </a:p>
          <a:p>
            <a:pPr>
              <a:lnSpc>
                <a:spcPct val="107000"/>
              </a:lnSpc>
              <a:spcAft>
                <a:spcPts val="800"/>
              </a:spcAft>
            </a:pPr>
            <a:endParaRPr lang="en-GB" sz="1600" b="1">
              <a:cs typeface="Calibri" panose="020F0502020204030204"/>
            </a:endParaRPr>
          </a:p>
        </p:txBody>
      </p:sp>
      <p:sp>
        <p:nvSpPr>
          <p:cNvPr id="3" name="TextBox 2">
            <a:extLst>
              <a:ext uri="{FF2B5EF4-FFF2-40B4-BE49-F238E27FC236}">
                <a16:creationId xmlns:a16="http://schemas.microsoft.com/office/drawing/2014/main" id="{F0F33570-C97D-9030-91ED-56F78E22BAD4}"/>
              </a:ext>
            </a:extLst>
          </p:cNvPr>
          <p:cNvSpPr txBox="1"/>
          <p:nvPr/>
        </p:nvSpPr>
        <p:spPr>
          <a:xfrm>
            <a:off x="7044560" y="293370"/>
            <a:ext cx="46574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mn-lt"/>
              </a:rPr>
              <a:t>Practicalities</a:t>
            </a:r>
            <a:endParaRPr lang="en-GB" sz="3200">
              <a:solidFill>
                <a:srgbClr val="844291"/>
              </a:solidFill>
              <a:latin typeface="Poppins"/>
              <a:ea typeface="+mn-lt"/>
              <a:cs typeface="+mn-lt"/>
            </a:endParaRPr>
          </a:p>
          <a:p>
            <a:endParaRPr lang="en-GB">
              <a:cs typeface="Calibri"/>
            </a:endParaRPr>
          </a:p>
        </p:txBody>
      </p:sp>
    </p:spTree>
    <p:extLst>
      <p:ext uri="{BB962C8B-B14F-4D97-AF65-F5344CB8AC3E}">
        <p14:creationId xmlns:p14="http://schemas.microsoft.com/office/powerpoint/2010/main" val="2553750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and white rectangular object&#10;&#10;Description automatically generated">
            <a:extLst>
              <a:ext uri="{FF2B5EF4-FFF2-40B4-BE49-F238E27FC236}">
                <a16:creationId xmlns:a16="http://schemas.microsoft.com/office/drawing/2014/main" id="{773D9F06-0CD4-4B28-0F6F-8C744FEEED8B}"/>
              </a:ext>
            </a:extLst>
          </p:cNvPr>
          <p:cNvPicPr>
            <a:picLocks noChangeAspect="1"/>
          </p:cNvPicPr>
          <p:nvPr/>
        </p:nvPicPr>
        <p:blipFill>
          <a:blip r:embed="rId3"/>
          <a:stretch>
            <a:fillRect/>
          </a:stretch>
        </p:blipFill>
        <p:spPr>
          <a:xfrm>
            <a:off x="0" y="-2198"/>
            <a:ext cx="12229785" cy="6887586"/>
          </a:xfrm>
          <a:prstGeom prst="rect">
            <a:avLst/>
          </a:prstGeom>
        </p:spPr>
      </p:pic>
      <p:sp>
        <p:nvSpPr>
          <p:cNvPr id="4" name="TextBox 3">
            <a:extLst>
              <a:ext uri="{FF2B5EF4-FFF2-40B4-BE49-F238E27FC236}">
                <a16:creationId xmlns:a16="http://schemas.microsoft.com/office/drawing/2014/main" id="{B729A16C-5543-40F7-8012-267A24A0BFDD}"/>
              </a:ext>
            </a:extLst>
          </p:cNvPr>
          <p:cNvSpPr txBox="1"/>
          <p:nvPr/>
        </p:nvSpPr>
        <p:spPr>
          <a:xfrm>
            <a:off x="470973" y="1711842"/>
            <a:ext cx="8745549" cy="48313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2400" b="1">
                <a:solidFill>
                  <a:srgbClr val="CF4192"/>
                </a:solidFill>
                <a:ea typeface="+mn-lt"/>
                <a:cs typeface="+mn-lt"/>
              </a:rPr>
              <a:t>Preparing at Home: Routines</a:t>
            </a:r>
            <a:endParaRPr lang="en-US"/>
          </a:p>
          <a:p>
            <a:pPr>
              <a:lnSpc>
                <a:spcPct val="107000"/>
              </a:lnSpc>
              <a:spcAft>
                <a:spcPts val="800"/>
              </a:spcAft>
            </a:pPr>
            <a:r>
              <a:rPr lang="en-GB" b="1">
                <a:solidFill>
                  <a:srgbClr val="000000"/>
                </a:solidFill>
                <a:ea typeface="+mn-lt"/>
                <a:cs typeface="+mn-lt"/>
              </a:rPr>
              <a:t>Can you practise the </a:t>
            </a:r>
            <a:r>
              <a:rPr lang="en-GB" b="1">
                <a:ea typeface="+mn-lt"/>
                <a:cs typeface="+mn-lt"/>
              </a:rPr>
              <a:t>new </a:t>
            </a:r>
            <a:r>
              <a:rPr lang="en-GB" b="1">
                <a:solidFill>
                  <a:srgbClr val="000000"/>
                </a:solidFill>
                <a:ea typeface="+mn-lt"/>
                <a:cs typeface="+mn-lt"/>
              </a:rPr>
              <a:t>routine </a:t>
            </a:r>
            <a:r>
              <a:rPr lang="en-GB" b="1">
                <a:ea typeface="+mn-lt"/>
                <a:cs typeface="+mn-lt"/>
              </a:rPr>
              <a:t>over the holidays</a:t>
            </a:r>
            <a:r>
              <a:rPr lang="en-GB" b="1">
                <a:solidFill>
                  <a:srgbClr val="000000"/>
                </a:solidFill>
                <a:ea typeface="+mn-lt"/>
                <a:cs typeface="+mn-lt"/>
              </a:rPr>
              <a:t>?</a:t>
            </a:r>
            <a:endParaRPr lang="en-US" b="1">
              <a:ea typeface="+mn-lt"/>
              <a:cs typeface="+mn-lt"/>
            </a:endParaRPr>
          </a:p>
          <a:p>
            <a:pPr marL="742950" lvl="1" indent="-285750">
              <a:lnSpc>
                <a:spcPct val="107000"/>
              </a:lnSpc>
              <a:spcAft>
                <a:spcPts val="800"/>
              </a:spcAft>
              <a:buFont typeface="Courier New"/>
              <a:buChar char="o"/>
            </a:pPr>
            <a:r>
              <a:rPr lang="en-GB">
                <a:solidFill>
                  <a:srgbClr val="000000"/>
                </a:solidFill>
                <a:ea typeface="+mn-lt"/>
                <a:cs typeface="+mn-lt"/>
              </a:rPr>
              <a:t>Checking the school website for travel arrangements</a:t>
            </a:r>
            <a:endParaRPr lang="en-US">
              <a:solidFill>
                <a:srgbClr val="000000"/>
              </a:solidFill>
              <a:ea typeface="+mn-lt"/>
              <a:cs typeface="+mn-lt"/>
            </a:endParaRPr>
          </a:p>
          <a:p>
            <a:pPr marL="742950" lvl="1" indent="-285750">
              <a:lnSpc>
                <a:spcPct val="107000"/>
              </a:lnSpc>
              <a:spcAft>
                <a:spcPts val="800"/>
              </a:spcAft>
              <a:buFont typeface="Courier New"/>
              <a:buChar char="o"/>
            </a:pPr>
            <a:r>
              <a:rPr lang="en-GB">
                <a:solidFill>
                  <a:srgbClr val="000000"/>
                </a:solidFill>
                <a:ea typeface="+mn-lt"/>
                <a:cs typeface="+mn-lt"/>
              </a:rPr>
              <a:t>Walking the journey/taking public transport/meeting their taxi-driver</a:t>
            </a:r>
            <a:endParaRPr lang="en-US">
              <a:solidFill>
                <a:srgbClr val="000000"/>
              </a:solidFill>
              <a:ea typeface="+mn-lt"/>
              <a:cs typeface="+mn-lt"/>
            </a:endParaRPr>
          </a:p>
          <a:p>
            <a:pPr marL="742950" lvl="1" indent="-285750">
              <a:lnSpc>
                <a:spcPct val="107000"/>
              </a:lnSpc>
              <a:spcAft>
                <a:spcPts val="800"/>
              </a:spcAft>
              <a:buFont typeface="Courier New"/>
              <a:buChar char="o"/>
            </a:pPr>
            <a:r>
              <a:rPr lang="en-GB">
                <a:solidFill>
                  <a:srgbClr val="000000"/>
                </a:solidFill>
                <a:ea typeface="+mn-lt"/>
                <a:cs typeface="+mn-lt"/>
              </a:rPr>
              <a:t>Where to sit on the bus/train</a:t>
            </a:r>
            <a:endParaRPr lang="en-US">
              <a:solidFill>
                <a:srgbClr val="000000"/>
              </a:solidFill>
              <a:ea typeface="+mn-lt"/>
              <a:cs typeface="+mn-lt"/>
            </a:endParaRPr>
          </a:p>
          <a:p>
            <a:pPr marL="742950" lvl="1" indent="-285750">
              <a:lnSpc>
                <a:spcPct val="107000"/>
              </a:lnSpc>
              <a:spcAft>
                <a:spcPts val="800"/>
              </a:spcAft>
              <a:buFont typeface="Courier New"/>
              <a:buChar char="o"/>
            </a:pPr>
            <a:r>
              <a:rPr lang="en-GB">
                <a:solidFill>
                  <a:srgbClr val="000000"/>
                </a:solidFill>
                <a:ea typeface="+mn-lt"/>
                <a:cs typeface="+mn-lt"/>
              </a:rPr>
              <a:t>Replacing comfort toys with a small keyring</a:t>
            </a:r>
            <a:endParaRPr lang="en-US">
              <a:solidFill>
                <a:srgbClr val="000000"/>
              </a:solidFill>
              <a:ea typeface="+mn-lt"/>
              <a:cs typeface="+mn-lt"/>
            </a:endParaRPr>
          </a:p>
          <a:p>
            <a:pPr marL="742950" lvl="1" indent="-285750">
              <a:lnSpc>
                <a:spcPct val="107000"/>
              </a:lnSpc>
              <a:spcAft>
                <a:spcPts val="800"/>
              </a:spcAft>
              <a:buFont typeface="Courier New"/>
              <a:buChar char="o"/>
            </a:pPr>
            <a:r>
              <a:rPr lang="en-GB">
                <a:solidFill>
                  <a:srgbClr val="000000"/>
                </a:solidFill>
                <a:ea typeface="+mn-lt"/>
                <a:cs typeface="+mn-lt"/>
              </a:rPr>
              <a:t>Supporting them to prepare their own packed lunch/breakfast independently</a:t>
            </a:r>
            <a:endParaRPr lang="en-US">
              <a:solidFill>
                <a:srgbClr val="000000"/>
              </a:solidFill>
              <a:ea typeface="+mn-lt"/>
              <a:cs typeface="+mn-lt"/>
            </a:endParaRPr>
          </a:p>
          <a:p>
            <a:pPr marL="742950" lvl="1" indent="-285750">
              <a:lnSpc>
                <a:spcPct val="107000"/>
              </a:lnSpc>
              <a:spcAft>
                <a:spcPts val="800"/>
              </a:spcAft>
              <a:buFont typeface="Courier New"/>
              <a:buChar char="o"/>
            </a:pPr>
            <a:r>
              <a:rPr lang="en-GB">
                <a:solidFill>
                  <a:srgbClr val="000000"/>
                </a:solidFill>
                <a:ea typeface="+mn-lt"/>
                <a:cs typeface="+mn-lt"/>
              </a:rPr>
              <a:t>Encouraging them to do jobs within the house and following instructions</a:t>
            </a:r>
            <a:endParaRPr lang="en-US">
              <a:solidFill>
                <a:srgbClr val="000000"/>
              </a:solidFill>
              <a:ea typeface="+mn-lt"/>
              <a:cs typeface="+mn-lt"/>
            </a:endParaRPr>
          </a:p>
          <a:p>
            <a:pPr marL="742950" lvl="1" indent="-285750">
              <a:lnSpc>
                <a:spcPct val="107000"/>
              </a:lnSpc>
              <a:spcAft>
                <a:spcPts val="800"/>
              </a:spcAft>
              <a:buFont typeface="Courier New"/>
              <a:buChar char="o"/>
            </a:pPr>
            <a:r>
              <a:rPr lang="en-GB">
                <a:solidFill>
                  <a:srgbClr val="000000"/>
                </a:solidFill>
                <a:ea typeface="+mn-lt"/>
                <a:cs typeface="+mn-lt"/>
              </a:rPr>
              <a:t>Wearing their new shoes and uniform</a:t>
            </a:r>
          </a:p>
          <a:p>
            <a:pPr marL="742950" lvl="1" indent="-285750">
              <a:lnSpc>
                <a:spcPct val="107000"/>
              </a:lnSpc>
              <a:spcAft>
                <a:spcPts val="800"/>
              </a:spcAft>
              <a:buFont typeface="Courier New"/>
              <a:buChar char="o"/>
            </a:pPr>
            <a:r>
              <a:rPr lang="en-GB">
                <a:solidFill>
                  <a:srgbClr val="000000"/>
                </a:solidFill>
                <a:ea typeface="+mn-lt"/>
                <a:cs typeface="+mn-lt"/>
              </a:rPr>
              <a:t>Agreeing where homework will be done</a:t>
            </a:r>
          </a:p>
          <a:p>
            <a:pPr marL="742950" lvl="1" indent="-285750">
              <a:lnSpc>
                <a:spcPct val="107000"/>
              </a:lnSpc>
              <a:spcAft>
                <a:spcPts val="800"/>
              </a:spcAft>
              <a:buFont typeface="Courier New"/>
              <a:buChar char="o"/>
            </a:pPr>
            <a:r>
              <a:rPr lang="en-GB">
                <a:solidFill>
                  <a:srgbClr val="000000"/>
                </a:solidFill>
                <a:ea typeface="+mn-lt"/>
                <a:cs typeface="+mn-lt"/>
              </a:rPr>
              <a:t>Creating a space that is quiet and calm	</a:t>
            </a:r>
          </a:p>
          <a:p>
            <a:pPr lvl="2">
              <a:lnSpc>
                <a:spcPct val="107000"/>
              </a:lnSpc>
              <a:spcAft>
                <a:spcPts val="800"/>
              </a:spcAft>
            </a:pPr>
            <a:endParaRPr lang="en-GB" sz="1600">
              <a:solidFill>
                <a:srgbClr val="000000"/>
              </a:solidFill>
              <a:ea typeface="+mn-lt"/>
              <a:cs typeface="+mn-lt"/>
            </a:endParaRPr>
          </a:p>
        </p:txBody>
      </p:sp>
      <p:sp>
        <p:nvSpPr>
          <p:cNvPr id="3" name="TextBox 2">
            <a:extLst>
              <a:ext uri="{FF2B5EF4-FFF2-40B4-BE49-F238E27FC236}">
                <a16:creationId xmlns:a16="http://schemas.microsoft.com/office/drawing/2014/main" id="{F0F33570-C97D-9030-91ED-56F78E22BAD4}"/>
              </a:ext>
            </a:extLst>
          </p:cNvPr>
          <p:cNvSpPr txBox="1"/>
          <p:nvPr/>
        </p:nvSpPr>
        <p:spPr>
          <a:xfrm>
            <a:off x="7044560" y="293370"/>
            <a:ext cx="46574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mn-lt"/>
              </a:rPr>
              <a:t>Practicalities</a:t>
            </a:r>
            <a:endParaRPr lang="en-GB" sz="3200">
              <a:solidFill>
                <a:srgbClr val="844291"/>
              </a:solidFill>
              <a:latin typeface="Poppins"/>
              <a:ea typeface="+mn-lt"/>
              <a:cs typeface="+mn-lt"/>
            </a:endParaRPr>
          </a:p>
          <a:p>
            <a:endParaRPr lang="en-GB">
              <a:cs typeface="Calibri"/>
            </a:endParaRPr>
          </a:p>
        </p:txBody>
      </p:sp>
    </p:spTree>
    <p:extLst>
      <p:ext uri="{BB962C8B-B14F-4D97-AF65-F5344CB8AC3E}">
        <p14:creationId xmlns:p14="http://schemas.microsoft.com/office/powerpoint/2010/main" val="3946336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and white rectangular object&#10;&#10;Description automatically generated">
            <a:extLst>
              <a:ext uri="{FF2B5EF4-FFF2-40B4-BE49-F238E27FC236}">
                <a16:creationId xmlns:a16="http://schemas.microsoft.com/office/drawing/2014/main" id="{773D9F06-0CD4-4B28-0F6F-8C744FEEED8B}"/>
              </a:ext>
            </a:extLst>
          </p:cNvPr>
          <p:cNvPicPr>
            <a:picLocks noChangeAspect="1"/>
          </p:cNvPicPr>
          <p:nvPr/>
        </p:nvPicPr>
        <p:blipFill>
          <a:blip r:embed="rId3"/>
          <a:stretch>
            <a:fillRect/>
          </a:stretch>
        </p:blipFill>
        <p:spPr>
          <a:xfrm>
            <a:off x="0" y="-2198"/>
            <a:ext cx="12229785" cy="6887586"/>
          </a:xfrm>
          <a:prstGeom prst="rect">
            <a:avLst/>
          </a:prstGeom>
        </p:spPr>
      </p:pic>
      <p:sp>
        <p:nvSpPr>
          <p:cNvPr id="4" name="TextBox 3">
            <a:extLst>
              <a:ext uri="{FF2B5EF4-FFF2-40B4-BE49-F238E27FC236}">
                <a16:creationId xmlns:a16="http://schemas.microsoft.com/office/drawing/2014/main" id="{B729A16C-5543-40F7-8012-267A24A0BFDD}"/>
              </a:ext>
            </a:extLst>
          </p:cNvPr>
          <p:cNvSpPr txBox="1"/>
          <p:nvPr/>
        </p:nvSpPr>
        <p:spPr>
          <a:xfrm>
            <a:off x="470509" y="1537924"/>
            <a:ext cx="8732063" cy="48685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2400" b="1">
                <a:solidFill>
                  <a:srgbClr val="CF4192"/>
                </a:solidFill>
                <a:ea typeface="+mn-lt"/>
                <a:cs typeface="+mn-lt"/>
              </a:rPr>
              <a:t>Preparing at Home:</a:t>
            </a:r>
            <a:endParaRPr lang="en-US"/>
          </a:p>
          <a:p>
            <a:pPr>
              <a:lnSpc>
                <a:spcPct val="107000"/>
              </a:lnSpc>
              <a:spcAft>
                <a:spcPts val="800"/>
              </a:spcAft>
            </a:pPr>
            <a:r>
              <a:rPr lang="en-GB" sz="1600" b="1">
                <a:ea typeface="+mn-lt"/>
                <a:cs typeface="+mn-lt"/>
              </a:rPr>
              <a:t>Can you practise budgeting?</a:t>
            </a:r>
            <a:endParaRPr lang="en-US" sz="1600" b="1">
              <a:ea typeface="+mn-lt"/>
              <a:cs typeface="+mn-lt"/>
            </a:endParaRPr>
          </a:p>
          <a:p>
            <a:pPr marL="742950" lvl="1" indent="-285750">
              <a:lnSpc>
                <a:spcPct val="107000"/>
              </a:lnSpc>
              <a:spcAft>
                <a:spcPts val="800"/>
              </a:spcAft>
              <a:buFont typeface="Courier New"/>
              <a:buChar char="o"/>
            </a:pPr>
            <a:r>
              <a:rPr lang="en-GB" sz="1600">
                <a:ea typeface="+mn-lt"/>
                <a:cs typeface="+mn-lt"/>
              </a:rPr>
              <a:t>What might they </a:t>
            </a:r>
            <a:r>
              <a:rPr lang="en-GB" sz="1600">
                <a:solidFill>
                  <a:srgbClr val="000000"/>
                </a:solidFill>
                <a:ea typeface="+mn-lt"/>
                <a:cs typeface="+mn-lt"/>
              </a:rPr>
              <a:t>do at the canteen if they run out of money?</a:t>
            </a:r>
            <a:endParaRPr lang="en-US" sz="1600">
              <a:solidFill>
                <a:srgbClr val="000000"/>
              </a:solidFill>
              <a:ea typeface="+mn-lt"/>
              <a:cs typeface="+mn-lt"/>
            </a:endParaRPr>
          </a:p>
          <a:p>
            <a:pPr marL="742950" lvl="1" indent="-285750">
              <a:lnSpc>
                <a:spcPct val="107000"/>
              </a:lnSpc>
              <a:spcAft>
                <a:spcPts val="800"/>
              </a:spcAft>
              <a:buFont typeface="Courier New"/>
              <a:buChar char="o"/>
            </a:pPr>
            <a:r>
              <a:rPr lang="en-GB" sz="1600">
                <a:solidFill>
                  <a:srgbClr val="000000"/>
                </a:solidFill>
                <a:ea typeface="+mn-lt"/>
                <a:cs typeface="+mn-lt"/>
              </a:rPr>
              <a:t>Will they have a </a:t>
            </a:r>
            <a:r>
              <a:rPr lang="en-GB" sz="1600">
                <a:ea typeface="+mn-lt"/>
                <a:cs typeface="+mn-lt"/>
              </a:rPr>
              <a:t>budget </a:t>
            </a:r>
            <a:r>
              <a:rPr lang="en-GB" sz="1600">
                <a:solidFill>
                  <a:srgbClr val="000000"/>
                </a:solidFill>
                <a:ea typeface="+mn-lt"/>
                <a:cs typeface="+mn-lt"/>
              </a:rPr>
              <a:t>for </a:t>
            </a:r>
            <a:r>
              <a:rPr lang="en-GB" sz="1600">
                <a:ea typeface="+mn-lt"/>
                <a:cs typeface="+mn-lt"/>
              </a:rPr>
              <a:t>school food or</a:t>
            </a:r>
            <a:r>
              <a:rPr lang="en-GB" sz="1600">
                <a:solidFill>
                  <a:srgbClr val="000000"/>
                </a:solidFill>
                <a:ea typeface="+mn-lt"/>
                <a:cs typeface="+mn-lt"/>
              </a:rPr>
              <a:t> ‘pocket money’?</a:t>
            </a:r>
            <a:endParaRPr lang="en-US" sz="1600">
              <a:solidFill>
                <a:srgbClr val="000000"/>
              </a:solidFill>
              <a:ea typeface="+mn-lt"/>
              <a:cs typeface="+mn-lt"/>
            </a:endParaRPr>
          </a:p>
          <a:p>
            <a:pPr>
              <a:lnSpc>
                <a:spcPct val="107000"/>
              </a:lnSpc>
              <a:spcAft>
                <a:spcPts val="800"/>
              </a:spcAft>
            </a:pPr>
            <a:r>
              <a:rPr lang="en-GB" sz="1600" b="1">
                <a:solidFill>
                  <a:srgbClr val="000000"/>
                </a:solidFill>
                <a:ea typeface="+mn-lt"/>
                <a:cs typeface="+mn-lt"/>
              </a:rPr>
              <a:t>Who else can talk through the practicalities and how they manage at the new school?</a:t>
            </a:r>
            <a:endParaRPr lang="en-US" sz="1600" b="1">
              <a:solidFill>
                <a:srgbClr val="000000"/>
              </a:solidFill>
              <a:ea typeface="+mn-lt"/>
              <a:cs typeface="+mn-lt"/>
            </a:endParaRPr>
          </a:p>
          <a:p>
            <a:pPr marL="742950" lvl="1" indent="-285750">
              <a:lnSpc>
                <a:spcPct val="107000"/>
              </a:lnSpc>
              <a:spcAft>
                <a:spcPts val="800"/>
              </a:spcAft>
              <a:buFont typeface="Courier New"/>
              <a:buChar char="o"/>
            </a:pPr>
            <a:r>
              <a:rPr lang="en-GB" sz="1600">
                <a:solidFill>
                  <a:srgbClr val="000000"/>
                </a:solidFill>
                <a:ea typeface="+mn-lt"/>
                <a:cs typeface="+mn-lt"/>
              </a:rPr>
              <a:t>Older siblings/extended family</a:t>
            </a:r>
            <a:endParaRPr lang="en-US" sz="1600">
              <a:solidFill>
                <a:srgbClr val="000000"/>
              </a:solidFill>
              <a:ea typeface="+mn-lt"/>
              <a:cs typeface="+mn-lt"/>
            </a:endParaRPr>
          </a:p>
          <a:p>
            <a:pPr marL="742950" lvl="1" indent="-285750">
              <a:lnSpc>
                <a:spcPct val="107000"/>
              </a:lnSpc>
              <a:spcAft>
                <a:spcPts val="800"/>
              </a:spcAft>
              <a:buFont typeface="Courier New"/>
              <a:buChar char="o"/>
            </a:pPr>
            <a:r>
              <a:rPr lang="en-GB" sz="1600">
                <a:solidFill>
                  <a:srgbClr val="000000"/>
                </a:solidFill>
                <a:ea typeface="+mn-lt"/>
                <a:cs typeface="+mn-lt"/>
              </a:rPr>
              <a:t>Family friends</a:t>
            </a:r>
            <a:endParaRPr lang="en-US" sz="1600">
              <a:solidFill>
                <a:srgbClr val="000000"/>
              </a:solidFill>
              <a:ea typeface="+mn-lt"/>
              <a:cs typeface="+mn-lt"/>
            </a:endParaRPr>
          </a:p>
          <a:p>
            <a:pPr marL="742950" lvl="1" indent="-285750">
              <a:lnSpc>
                <a:spcPct val="107000"/>
              </a:lnSpc>
              <a:spcAft>
                <a:spcPts val="800"/>
              </a:spcAft>
              <a:buFont typeface="Courier New"/>
              <a:buChar char="o"/>
            </a:pPr>
            <a:r>
              <a:rPr lang="en-GB" sz="1600">
                <a:solidFill>
                  <a:srgbClr val="000000"/>
                </a:solidFill>
                <a:ea typeface="+mn-lt"/>
                <a:cs typeface="+mn-lt"/>
              </a:rPr>
              <a:t>Their friend’s older siblings</a:t>
            </a:r>
            <a:endParaRPr lang="en-US" sz="1600">
              <a:ea typeface="+mn-lt"/>
              <a:cs typeface="+mn-lt"/>
            </a:endParaRPr>
          </a:p>
          <a:p>
            <a:pPr>
              <a:lnSpc>
                <a:spcPct val="107000"/>
              </a:lnSpc>
              <a:spcAft>
                <a:spcPts val="800"/>
              </a:spcAft>
            </a:pPr>
            <a:r>
              <a:rPr lang="en-GB" sz="1600" b="1">
                <a:solidFill>
                  <a:srgbClr val="000000"/>
                </a:solidFill>
                <a:ea typeface="+mn-lt"/>
                <a:cs typeface="+mn-lt"/>
              </a:rPr>
              <a:t>Preparing for puberty:</a:t>
            </a:r>
            <a:endParaRPr lang="en-GB" sz="1600">
              <a:solidFill>
                <a:srgbClr val="000000"/>
              </a:solidFill>
              <a:ea typeface="+mn-lt"/>
              <a:cs typeface="+mn-lt"/>
            </a:endParaRPr>
          </a:p>
          <a:p>
            <a:pPr>
              <a:lnSpc>
                <a:spcPct val="107000"/>
              </a:lnSpc>
              <a:spcAft>
                <a:spcPts val="800"/>
              </a:spcAft>
            </a:pPr>
            <a:r>
              <a:rPr lang="en-GB" sz="1600">
                <a:solidFill>
                  <a:srgbClr val="000000"/>
                </a:solidFill>
                <a:ea typeface="+mn-lt"/>
                <a:cs typeface="+mn-lt"/>
              </a:rPr>
              <a:t>Supporting girls to understand what they need to carry with them and the toilet facilities</a:t>
            </a:r>
            <a:endParaRPr lang="en-US" sz="1600">
              <a:solidFill>
                <a:srgbClr val="000000"/>
              </a:solidFill>
              <a:ea typeface="+mn-lt"/>
              <a:cs typeface="+mn-lt"/>
            </a:endParaRPr>
          </a:p>
          <a:p>
            <a:pPr>
              <a:lnSpc>
                <a:spcPct val="107000"/>
              </a:lnSpc>
              <a:spcAft>
                <a:spcPts val="800"/>
              </a:spcAft>
            </a:pPr>
            <a:r>
              <a:rPr lang="en-GB" sz="1600">
                <a:solidFill>
                  <a:srgbClr val="000000"/>
                </a:solidFill>
                <a:ea typeface="+mn-lt"/>
                <a:cs typeface="+mn-lt"/>
                <a:hlinkClick r:id="rId4">
                  <a:extLst>
                    <a:ext uri="{A12FA001-AC4F-418D-AE19-62706E023703}">
                      <ahyp:hlinkClr xmlns:ahyp="http://schemas.microsoft.com/office/drawing/2018/hyperlinkcolor" val="tx"/>
                    </a:ext>
                  </a:extLst>
                </a:hlinkClick>
              </a:rPr>
              <a:t>NHS - Starting Periods</a:t>
            </a:r>
            <a:endParaRPr lang="en-GB" sz="1600">
              <a:solidFill>
                <a:srgbClr val="000000"/>
              </a:solidFill>
              <a:ea typeface="+mn-lt"/>
              <a:cs typeface="+mn-lt"/>
            </a:endParaRPr>
          </a:p>
          <a:p>
            <a:pPr>
              <a:lnSpc>
                <a:spcPct val="107000"/>
              </a:lnSpc>
              <a:spcAft>
                <a:spcPts val="800"/>
              </a:spcAft>
            </a:pPr>
            <a:r>
              <a:rPr lang="en-GB" sz="1600">
                <a:solidFill>
                  <a:srgbClr val="000000"/>
                </a:solidFill>
                <a:ea typeface="+mn-lt"/>
                <a:cs typeface="+mn-lt"/>
              </a:rPr>
              <a:t>Preparing boys to understand changes in their bodies</a:t>
            </a:r>
            <a:endParaRPr lang="en-US" sz="1600">
              <a:solidFill>
                <a:srgbClr val="000000"/>
              </a:solidFill>
              <a:ea typeface="+mn-lt"/>
              <a:cs typeface="+mn-lt"/>
            </a:endParaRPr>
          </a:p>
          <a:p>
            <a:pPr>
              <a:lnSpc>
                <a:spcPct val="107000"/>
              </a:lnSpc>
              <a:spcAft>
                <a:spcPts val="800"/>
              </a:spcAft>
            </a:pPr>
            <a:r>
              <a:rPr lang="en-GB" sz="1600">
                <a:solidFill>
                  <a:srgbClr val="000000"/>
                </a:solidFill>
                <a:ea typeface="+mn-lt"/>
                <a:cs typeface="+mn-lt"/>
                <a:hlinkClick r:id="rId5">
                  <a:extLst>
                    <a:ext uri="{A12FA001-AC4F-418D-AE19-62706E023703}">
                      <ahyp:hlinkClr xmlns:ahyp="http://schemas.microsoft.com/office/drawing/2018/hyperlinkcolor" val="tx"/>
                    </a:ext>
                  </a:extLst>
                </a:hlinkClick>
              </a:rPr>
              <a:t>Childline – Puberty</a:t>
            </a:r>
            <a:r>
              <a:rPr lang="en-GB" sz="1600">
                <a:solidFill>
                  <a:srgbClr val="000000"/>
                </a:solidFill>
                <a:ea typeface="+mn-lt"/>
                <a:cs typeface="+mn-lt"/>
              </a:rPr>
              <a:t> </a:t>
            </a:r>
            <a:endParaRPr lang="en-GB" sz="1600">
              <a:cs typeface="Calibri"/>
            </a:endParaRPr>
          </a:p>
        </p:txBody>
      </p:sp>
      <p:sp>
        <p:nvSpPr>
          <p:cNvPr id="3" name="TextBox 2">
            <a:extLst>
              <a:ext uri="{FF2B5EF4-FFF2-40B4-BE49-F238E27FC236}">
                <a16:creationId xmlns:a16="http://schemas.microsoft.com/office/drawing/2014/main" id="{F0F33570-C97D-9030-91ED-56F78E22BAD4}"/>
              </a:ext>
            </a:extLst>
          </p:cNvPr>
          <p:cNvSpPr txBox="1"/>
          <p:nvPr/>
        </p:nvSpPr>
        <p:spPr>
          <a:xfrm>
            <a:off x="7044560" y="293370"/>
            <a:ext cx="46574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844291"/>
                </a:solidFill>
                <a:latin typeface="Poppins"/>
                <a:ea typeface="+mn-lt"/>
                <a:cs typeface="+mn-lt"/>
              </a:rPr>
              <a:t>Practicalities</a:t>
            </a:r>
            <a:endParaRPr lang="en-GB" sz="3200">
              <a:solidFill>
                <a:srgbClr val="844291"/>
              </a:solidFill>
              <a:latin typeface="Poppins"/>
              <a:ea typeface="+mn-lt"/>
              <a:cs typeface="+mn-lt"/>
            </a:endParaRPr>
          </a:p>
          <a:p>
            <a:endParaRPr lang="en-GB">
              <a:cs typeface="Calibri"/>
            </a:endParaRPr>
          </a:p>
        </p:txBody>
      </p:sp>
    </p:spTree>
    <p:extLst>
      <p:ext uri="{BB962C8B-B14F-4D97-AF65-F5344CB8AC3E}">
        <p14:creationId xmlns:p14="http://schemas.microsoft.com/office/powerpoint/2010/main" val="30348662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28</Slides>
  <Notes>28</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Parental Minds</dc:creator>
  <cp:revision>2</cp:revision>
  <dcterms:created xsi:type="dcterms:W3CDTF">2024-02-22T12:36:35Z</dcterms:created>
  <dcterms:modified xsi:type="dcterms:W3CDTF">2024-06-19T14:36:51Z</dcterms:modified>
</cp:coreProperties>
</file>